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60" r:id="rId5"/>
    <p:sldId id="280" r:id="rId6"/>
    <p:sldId id="278" r:id="rId7"/>
    <p:sldId id="268" r:id="rId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 Hamilton" initials="FH" lastIdx="6" clrIdx="0"/>
  <p:cmAuthor id="1" name="Helen Kennedy" initials="HK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00"/>
    <a:srgbClr val="CC0000"/>
    <a:srgbClr val="800000"/>
    <a:srgbClr val="FF99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5" autoAdjust="0"/>
    <p:restoredTop sz="86877" autoAdjust="0"/>
  </p:normalViewPr>
  <p:slideViewPr>
    <p:cSldViewPr showGuides="1">
      <p:cViewPr>
        <p:scale>
          <a:sx n="67" d="100"/>
          <a:sy n="67" d="100"/>
        </p:scale>
        <p:origin x="-558" y="-72"/>
      </p:cViewPr>
      <p:guideLst>
        <p:guide orient="horz" pos="754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F22A4-A35E-42B1-921E-9D401F34EC57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E9CA85A4-E6D3-48A3-B740-5AB2489DE156}">
      <dgm:prSet phldrT="[Text]" custT="1"/>
      <dgm:spPr/>
      <dgm:t>
        <a:bodyPr/>
        <a:lstStyle/>
        <a:p>
          <a:pPr rtl="0"/>
          <a:r>
            <a:rPr lang="en-GB" sz="2000" dirty="0" smtClean="0"/>
            <a:t>Understand how to apply abstraction to a problem.</a:t>
          </a:r>
        </a:p>
      </dgm:t>
    </dgm:pt>
    <dgm:pt modelId="{2C59DB7C-3FCC-4840-BA58-A8FB4F3DB731}" type="parTrans" cxnId="{95531D00-03B6-4BFA-BB95-A84B38ED21F2}">
      <dgm:prSet/>
      <dgm:spPr/>
      <dgm:t>
        <a:bodyPr/>
        <a:lstStyle/>
        <a:p>
          <a:endParaRPr lang="en-GB"/>
        </a:p>
      </dgm:t>
    </dgm:pt>
    <dgm:pt modelId="{EFF3866B-1701-4FE1-9C6E-55B7A495E284}" type="sibTrans" cxnId="{95531D00-03B6-4BFA-BB95-A84B38ED21F2}">
      <dgm:prSet/>
      <dgm:spPr/>
      <dgm:t>
        <a:bodyPr/>
        <a:lstStyle/>
        <a:p>
          <a:endParaRPr lang="en-GB"/>
        </a:p>
      </dgm:t>
    </dgm:pt>
    <dgm:pt modelId="{25DD1472-7DD5-42FA-8694-F26170F8C5EB}">
      <dgm:prSet phldrT="[Text]" custT="1"/>
      <dgm:spPr/>
      <dgm:t>
        <a:bodyPr/>
        <a:lstStyle/>
        <a:p>
          <a:pPr rtl="0"/>
          <a:r>
            <a:rPr lang="en-GB" sz="2000" dirty="0" smtClean="0"/>
            <a:t>Be able to apply decomposition to a problem.</a:t>
          </a:r>
        </a:p>
      </dgm:t>
    </dgm:pt>
    <dgm:pt modelId="{737B8DAD-D7E1-4699-A7D9-27B9137CACCC}" type="parTrans" cxnId="{CE29DB21-7F67-4314-9E18-82515EF67B49}">
      <dgm:prSet/>
      <dgm:spPr/>
      <dgm:t>
        <a:bodyPr/>
        <a:lstStyle/>
        <a:p>
          <a:endParaRPr lang="en-GB"/>
        </a:p>
      </dgm:t>
    </dgm:pt>
    <dgm:pt modelId="{B5E4666D-6D2E-418D-8227-E5377E0415DF}" type="sibTrans" cxnId="{CE29DB21-7F67-4314-9E18-82515EF67B49}">
      <dgm:prSet/>
      <dgm:spPr/>
      <dgm:t>
        <a:bodyPr/>
        <a:lstStyle/>
        <a:p>
          <a:endParaRPr lang="en-GB"/>
        </a:p>
      </dgm:t>
    </dgm:pt>
    <dgm:pt modelId="{7919CE9B-787D-420E-AFDF-DF038DAB1DA8}">
      <dgm:prSet phldrT="[Text]" custT="1"/>
      <dgm:spPr/>
      <dgm:t>
        <a:bodyPr/>
        <a:lstStyle/>
        <a:p>
          <a:pPr rtl="0"/>
          <a:r>
            <a:rPr lang="en-GB" sz="2000" b="0" dirty="0" smtClean="0">
              <a:solidFill>
                <a:schemeClr val="tx1"/>
              </a:solidFill>
            </a:rPr>
            <a:t>Understand the link between decomposed problem parts and subroutines</a:t>
          </a:r>
          <a:r>
            <a:rPr lang="en-GB" sz="2000" dirty="0" smtClean="0"/>
            <a:t>.</a:t>
          </a:r>
        </a:p>
      </dgm:t>
    </dgm:pt>
    <dgm:pt modelId="{1DDE2443-7A5B-4232-9B3D-4796E022DCBD}" type="sibTrans" cxnId="{6CD73074-A078-426A-971D-E6F27186053D}">
      <dgm:prSet/>
      <dgm:spPr/>
      <dgm:t>
        <a:bodyPr/>
        <a:lstStyle/>
        <a:p>
          <a:endParaRPr lang="en-GB"/>
        </a:p>
      </dgm:t>
    </dgm:pt>
    <dgm:pt modelId="{ABD34BE5-EF45-47AF-8FD0-84E9E14D024E}" type="parTrans" cxnId="{6CD73074-A078-426A-971D-E6F27186053D}">
      <dgm:prSet/>
      <dgm:spPr/>
      <dgm:t>
        <a:bodyPr/>
        <a:lstStyle/>
        <a:p>
          <a:endParaRPr lang="en-GB"/>
        </a:p>
      </dgm:t>
    </dgm:pt>
    <dgm:pt modelId="{06CB08F1-1872-4DD7-BC3E-8CC37198B73A}" type="pres">
      <dgm:prSet presAssocID="{F87F22A4-A35E-42B1-921E-9D401F34EC5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F71DFCBB-4C9B-4D64-9922-03B6B45E4564}" type="pres">
      <dgm:prSet presAssocID="{E9CA85A4-E6D3-48A3-B740-5AB2489DE156}" presName="Accent1" presStyleCnt="0"/>
      <dgm:spPr/>
    </dgm:pt>
    <dgm:pt modelId="{939FCBA8-2F89-4D07-8E71-090EB9025915}" type="pres">
      <dgm:prSet presAssocID="{E9CA85A4-E6D3-48A3-B740-5AB2489DE156}" presName="Accent" presStyleLbl="node1" presStyleIdx="0" presStyleCnt="3" custScaleX="187732"/>
      <dgm:spPr/>
    </dgm:pt>
    <dgm:pt modelId="{7C622683-F718-4DBD-9680-E6312A3B7B06}" type="pres">
      <dgm:prSet presAssocID="{E9CA85A4-E6D3-48A3-B740-5AB2489DE156}" presName="Parent1" presStyleLbl="revTx" presStyleIdx="0" presStyleCnt="3" custScaleX="208542" custLinFactNeighborX="5578" custLinFactNeighborY="-2314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2C2B8A-BEF9-4007-A628-52AC19F0D91C}" type="pres">
      <dgm:prSet presAssocID="{25DD1472-7DD5-42FA-8694-F26170F8C5EB}" presName="Accent2" presStyleCnt="0"/>
      <dgm:spPr/>
    </dgm:pt>
    <dgm:pt modelId="{841DC263-0B03-417E-815C-D7B02EA1CF2C}" type="pres">
      <dgm:prSet presAssocID="{25DD1472-7DD5-42FA-8694-F26170F8C5EB}" presName="Accent" presStyleLbl="node1" presStyleIdx="1" presStyleCnt="3" custScaleX="221410"/>
      <dgm:spPr/>
    </dgm:pt>
    <dgm:pt modelId="{F5CC4046-AFD3-4D54-AF14-80FFE4212712}" type="pres">
      <dgm:prSet presAssocID="{25DD1472-7DD5-42FA-8694-F26170F8C5EB}" presName="Parent2" presStyleLbl="revTx" presStyleIdx="1" presStyleCnt="3" custScaleX="193967" custLinFactNeighborX="-42729" custLinFactNeighborY="-683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CFD160-0392-4958-A722-39EDF8BA3737}" type="pres">
      <dgm:prSet presAssocID="{7919CE9B-787D-420E-AFDF-DF038DAB1DA8}" presName="Accent3" presStyleCnt="0"/>
      <dgm:spPr/>
    </dgm:pt>
    <dgm:pt modelId="{747A7AA4-BC63-4C34-9B7B-9F368F9A902F}" type="pres">
      <dgm:prSet presAssocID="{7919CE9B-787D-420E-AFDF-DF038DAB1DA8}" presName="Accent" presStyleLbl="node1" presStyleIdx="2" presStyleCnt="3" custScaleX="204953" custLinFactNeighborX="9654"/>
      <dgm:spPr/>
    </dgm:pt>
    <dgm:pt modelId="{3A313FAE-5CF8-4336-82F8-3062C32C2D18}" type="pres">
      <dgm:prSet presAssocID="{7919CE9B-787D-420E-AFDF-DF038DAB1DA8}" presName="Parent3" presStyleLbl="revTx" presStyleIdx="2" presStyleCnt="3" custScaleX="240116" custScaleY="156438" custLinFactNeighborX="37388" custLinFactNeighborY="1601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1024649-4E87-459C-B64E-48A03AB26A93}" type="presOf" srcId="{7919CE9B-787D-420E-AFDF-DF038DAB1DA8}" destId="{3A313FAE-5CF8-4336-82F8-3062C32C2D18}" srcOrd="0" destOrd="0" presId="urn:microsoft.com/office/officeart/2009/layout/CircleArrowProcess"/>
    <dgm:cxn modelId="{64E189CA-495D-43E9-9D57-4157D927A31B}" type="presOf" srcId="{25DD1472-7DD5-42FA-8694-F26170F8C5EB}" destId="{F5CC4046-AFD3-4D54-AF14-80FFE4212712}" srcOrd="0" destOrd="0" presId="urn:microsoft.com/office/officeart/2009/layout/CircleArrowProcess"/>
    <dgm:cxn modelId="{95531D00-03B6-4BFA-BB95-A84B38ED21F2}" srcId="{F87F22A4-A35E-42B1-921E-9D401F34EC57}" destId="{E9CA85A4-E6D3-48A3-B740-5AB2489DE156}" srcOrd="0" destOrd="0" parTransId="{2C59DB7C-3FCC-4840-BA58-A8FB4F3DB731}" sibTransId="{EFF3866B-1701-4FE1-9C6E-55B7A495E284}"/>
    <dgm:cxn modelId="{B41FAC61-06CA-4F83-AEE6-7B9146D2EDFD}" type="presOf" srcId="{F87F22A4-A35E-42B1-921E-9D401F34EC57}" destId="{06CB08F1-1872-4DD7-BC3E-8CC37198B73A}" srcOrd="0" destOrd="0" presId="urn:microsoft.com/office/officeart/2009/layout/CircleArrowProcess"/>
    <dgm:cxn modelId="{6CD73074-A078-426A-971D-E6F27186053D}" srcId="{F87F22A4-A35E-42B1-921E-9D401F34EC57}" destId="{7919CE9B-787D-420E-AFDF-DF038DAB1DA8}" srcOrd="2" destOrd="0" parTransId="{ABD34BE5-EF45-47AF-8FD0-84E9E14D024E}" sibTransId="{1DDE2443-7A5B-4232-9B3D-4796E022DCBD}"/>
    <dgm:cxn modelId="{57E34843-5656-41D5-9AC1-2284C9373647}" type="presOf" srcId="{E9CA85A4-E6D3-48A3-B740-5AB2489DE156}" destId="{7C622683-F718-4DBD-9680-E6312A3B7B06}" srcOrd="0" destOrd="0" presId="urn:microsoft.com/office/officeart/2009/layout/CircleArrowProcess"/>
    <dgm:cxn modelId="{CE29DB21-7F67-4314-9E18-82515EF67B49}" srcId="{F87F22A4-A35E-42B1-921E-9D401F34EC57}" destId="{25DD1472-7DD5-42FA-8694-F26170F8C5EB}" srcOrd="1" destOrd="0" parTransId="{737B8DAD-D7E1-4699-A7D9-27B9137CACCC}" sibTransId="{B5E4666D-6D2E-418D-8227-E5377E0415DF}"/>
    <dgm:cxn modelId="{34EDEF5D-A9F4-4681-B68E-36FF134C1377}" type="presParOf" srcId="{06CB08F1-1872-4DD7-BC3E-8CC37198B73A}" destId="{F71DFCBB-4C9B-4D64-9922-03B6B45E4564}" srcOrd="0" destOrd="0" presId="urn:microsoft.com/office/officeart/2009/layout/CircleArrowProcess"/>
    <dgm:cxn modelId="{B75B3E8A-BCD2-4E16-BBCF-68DE4EC1789A}" type="presParOf" srcId="{F71DFCBB-4C9B-4D64-9922-03B6B45E4564}" destId="{939FCBA8-2F89-4D07-8E71-090EB9025915}" srcOrd="0" destOrd="0" presId="urn:microsoft.com/office/officeart/2009/layout/CircleArrowProcess"/>
    <dgm:cxn modelId="{7B821E23-1CD3-4130-BAFF-2BA7A567AAD2}" type="presParOf" srcId="{06CB08F1-1872-4DD7-BC3E-8CC37198B73A}" destId="{7C622683-F718-4DBD-9680-E6312A3B7B06}" srcOrd="1" destOrd="0" presId="urn:microsoft.com/office/officeart/2009/layout/CircleArrowProcess"/>
    <dgm:cxn modelId="{E2CA6140-EF66-4493-8989-F9FC76CEAE33}" type="presParOf" srcId="{06CB08F1-1872-4DD7-BC3E-8CC37198B73A}" destId="{8A2C2B8A-BEF9-4007-A628-52AC19F0D91C}" srcOrd="2" destOrd="0" presId="urn:microsoft.com/office/officeart/2009/layout/CircleArrowProcess"/>
    <dgm:cxn modelId="{EFACAA63-1661-4EFE-B0AD-AA65DC87F106}" type="presParOf" srcId="{8A2C2B8A-BEF9-4007-A628-52AC19F0D91C}" destId="{841DC263-0B03-417E-815C-D7B02EA1CF2C}" srcOrd="0" destOrd="0" presId="urn:microsoft.com/office/officeart/2009/layout/CircleArrowProcess"/>
    <dgm:cxn modelId="{E3AFB167-B34A-4A5D-ACB7-C75E47655910}" type="presParOf" srcId="{06CB08F1-1872-4DD7-BC3E-8CC37198B73A}" destId="{F5CC4046-AFD3-4D54-AF14-80FFE4212712}" srcOrd="3" destOrd="0" presId="urn:microsoft.com/office/officeart/2009/layout/CircleArrowProcess"/>
    <dgm:cxn modelId="{976A9DB9-785D-4CA9-81D5-F1B9C802D751}" type="presParOf" srcId="{06CB08F1-1872-4DD7-BC3E-8CC37198B73A}" destId="{EBCFD160-0392-4958-A722-39EDF8BA3737}" srcOrd="4" destOrd="0" presId="urn:microsoft.com/office/officeart/2009/layout/CircleArrowProcess"/>
    <dgm:cxn modelId="{4504A82E-7E8A-43EA-B6B1-05FC16DBA09D}" type="presParOf" srcId="{EBCFD160-0392-4958-A722-39EDF8BA3737}" destId="{747A7AA4-BC63-4C34-9B7B-9F368F9A902F}" srcOrd="0" destOrd="0" presId="urn:microsoft.com/office/officeart/2009/layout/CircleArrowProcess"/>
    <dgm:cxn modelId="{28EA340A-BDBB-4BD7-A194-16AB3B1DDC4F}" type="presParOf" srcId="{06CB08F1-1872-4DD7-BC3E-8CC37198B73A}" destId="{3A313FAE-5CF8-4336-82F8-3062C32C2D18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9FCBA8-2F89-4D07-8E71-090EB9025915}">
      <dsp:nvSpPr>
        <dsp:cNvPr id="0" name=""/>
        <dsp:cNvSpPr/>
      </dsp:nvSpPr>
      <dsp:spPr>
        <a:xfrm>
          <a:off x="2008278" y="0"/>
          <a:ext cx="4554671" cy="242652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22683-F718-4DBD-9680-E6312A3B7B06}">
      <dsp:nvSpPr>
        <dsp:cNvPr id="0" name=""/>
        <dsp:cNvSpPr/>
      </dsp:nvSpPr>
      <dsp:spPr>
        <a:xfrm>
          <a:off x="2952332" y="720083"/>
          <a:ext cx="2811497" cy="673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Understand how to apply abstraction to a problem.</a:t>
          </a:r>
        </a:p>
      </dsp:txBody>
      <dsp:txXfrm>
        <a:off x="2952332" y="720083"/>
        <a:ext cx="2811497" cy="673922"/>
      </dsp:txXfrm>
    </dsp:sp>
    <dsp:sp modelId="{841DC263-0B03-417E-815C-D7B02EA1CF2C}">
      <dsp:nvSpPr>
        <dsp:cNvPr id="0" name=""/>
        <dsp:cNvSpPr/>
      </dsp:nvSpPr>
      <dsp:spPr>
        <a:xfrm>
          <a:off x="925881" y="1394218"/>
          <a:ext cx="5371752" cy="242652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CC4046-AFD3-4D54-AF14-80FFE4212712}">
      <dsp:nvSpPr>
        <dsp:cNvPr id="0" name=""/>
        <dsp:cNvSpPr/>
      </dsp:nvSpPr>
      <dsp:spPr>
        <a:xfrm>
          <a:off x="1728198" y="2232250"/>
          <a:ext cx="2615001" cy="673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Be able to apply decomposition to a problem.</a:t>
          </a:r>
        </a:p>
      </dsp:txBody>
      <dsp:txXfrm>
        <a:off x="1728198" y="2232250"/>
        <a:ext cx="2615001" cy="673922"/>
      </dsp:txXfrm>
    </dsp:sp>
    <dsp:sp modelId="{747A7AA4-BC63-4C34-9B7B-9F368F9A902F}">
      <dsp:nvSpPr>
        <dsp:cNvPr id="0" name=""/>
        <dsp:cNvSpPr/>
      </dsp:nvSpPr>
      <dsp:spPr>
        <a:xfrm>
          <a:off x="2352603" y="2955280"/>
          <a:ext cx="4272130" cy="208527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13FAE-5CF8-4336-82F8-3062C32C2D18}">
      <dsp:nvSpPr>
        <dsp:cNvPr id="0" name=""/>
        <dsp:cNvSpPr/>
      </dsp:nvSpPr>
      <dsp:spPr>
        <a:xfrm>
          <a:off x="3171539" y="3600401"/>
          <a:ext cx="3237168" cy="10542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kern="1200" dirty="0" smtClean="0">
              <a:solidFill>
                <a:schemeClr val="tx1"/>
              </a:solidFill>
            </a:rPr>
            <a:t>Understand the link between decomposed problem parts and subroutines</a:t>
          </a:r>
          <a:r>
            <a:rPr lang="en-GB" sz="2000" kern="1200" dirty="0" smtClean="0"/>
            <a:t>.</a:t>
          </a:r>
        </a:p>
      </dsp:txBody>
      <dsp:txXfrm>
        <a:off x="3171539" y="3600401"/>
        <a:ext cx="3237168" cy="1054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EEDE916A-3CDE-46DB-AFFB-7B794A0CE92E}" type="datetimeFigureOut">
              <a:rPr lang="en-GB" smtClean="0"/>
              <a:t>20/05/2016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2AD8875D-9A4A-4916-AA64-C4BD54005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6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D7274B-F31D-4D1A-81A2-1B1D469FCFAA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C44346-952B-428D-86C7-63F74109A8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748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76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</a:t>
            </a:r>
            <a:r>
              <a:rPr lang="en-GB" baseline="0" dirty="0" smtClean="0"/>
              <a:t> timer bar takes 3 minutes and will </a:t>
            </a:r>
            <a:r>
              <a:rPr lang="en-GB" baseline="0" smtClean="0"/>
              <a:t>turn purple </a:t>
            </a:r>
            <a:r>
              <a:rPr lang="en-GB" baseline="0" dirty="0" smtClean="0"/>
              <a:t>when the time is up.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094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Model solution</a:t>
            </a:r>
            <a:r>
              <a:rPr lang="en-GB" baseline="0" dirty="0" smtClean="0"/>
              <a:t> </a:t>
            </a:r>
            <a:r>
              <a:rPr lang="en-GB" dirty="0" smtClean="0"/>
              <a:t>is</a:t>
            </a:r>
            <a:r>
              <a:rPr lang="en-GB" baseline="0" dirty="0" smtClean="0"/>
              <a:t> included within the </a:t>
            </a:r>
            <a:r>
              <a:rPr lang="en-GB" i="1" baseline="0" dirty="0" smtClean="0"/>
              <a:t>Lesson plan and printable activities </a:t>
            </a:r>
            <a:r>
              <a:rPr lang="en-GB" baseline="0" dirty="0" smtClean="0"/>
              <a:t>Word document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14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3E4E0-A18B-45C1-A67A-1721B824D0CA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02DD9-9FE0-4305-BD32-567E5B7664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77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0405E-B7F3-4CDC-BAE5-8E3FAE8B828D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B0FE-58DF-4E58-B731-79AA047D0B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68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E0163-BB5C-4D6F-839F-39D29807CD87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63864-044C-4A5F-B0B0-4208E5142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5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0664A-AFFB-4D0C-BC76-5A7A3CD55549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8E22D-FA5C-4FCA-B542-39CBEA219F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76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2E0C8-F264-45F3-AC70-4C9033A5DBC3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3F141-529B-43B4-B69F-12B4809DF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01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0DB04-99B5-498D-9168-41FD67386829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C5AAE-1889-4765-B42D-6F3BCE9681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63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6D3E7-8A2A-403A-879D-05CBC5FCE81C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ED400-5FB4-4F94-BB2F-F7975FB8C7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0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410B5-8398-4A62-A7FC-1911952FE107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85A8-84E9-4D02-9509-3E1099B2BE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4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4301A-B1B3-46DF-B3CC-C406F2CEE74F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44D5-67C2-450A-BBAE-D0CDA9AADC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65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36E7-9836-4D39-A1F0-B97D172D0D26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07225-5ADA-4131-8CCA-E579317839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5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20C39-2FA4-4EE3-870D-02B33DADA378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21CFF-31DD-47A7-A145-7C43EA3476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86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C5FC2B-F42E-4278-BAC8-ED4196D4E1F6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17D766-F9CC-42A0-8B46-3DBE464A29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49549"/>
            <a:ext cx="9144000" cy="513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4954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/>
        </p:nvSpPr>
        <p:spPr>
          <a:xfrm>
            <a:off x="56829" y="6480646"/>
            <a:ext cx="3660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2016 AQA. Created by </a:t>
            </a:r>
            <a:r>
              <a:rPr lang="en-US" dirty="0" err="1" smtClean="0"/>
              <a:t>Teachit</a:t>
            </a:r>
            <a:r>
              <a:rPr lang="en-US" dirty="0" smtClean="0"/>
              <a:t> for AQA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ran\AppData\Local\Microsoft\Windows\Temporary Internet Files\Content.Outlook\UE10RLAK\AQA_New_logo_strapline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6496" y="6442212"/>
            <a:ext cx="81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3207676"/>
            <a:ext cx="8329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accent1"/>
                </a:solidFill>
                <a:latin typeface="+mn-lt"/>
              </a:rPr>
              <a:t>3.1.1 Representing </a:t>
            </a:r>
            <a:r>
              <a:rPr lang="en-GB" sz="2000" b="1" dirty="0" smtClean="0">
                <a:solidFill>
                  <a:schemeClr val="accent1"/>
                </a:solidFill>
                <a:latin typeface="+mn-lt"/>
              </a:rPr>
              <a:t>algorithms (Abstraction and decomposition)</a:t>
            </a:r>
            <a:endParaRPr lang="en-GB" sz="20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081788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Lesson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262" y="2060848"/>
            <a:ext cx="8305476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spc="50" dirty="0" smtClean="0">
                <a:ln w="11430">
                  <a:solidFill>
                    <a:schemeClr val="bg1"/>
                  </a:solidFill>
                </a:ln>
                <a:solidFill>
                  <a:schemeClr val="accent1"/>
                </a:solidFill>
              </a:rPr>
              <a:t>3.1 Fundamentals of algorithms</a:t>
            </a:r>
            <a:endParaRPr lang="en-GB" sz="4000" b="1" spc="50" dirty="0">
              <a:ln w="11430">
                <a:solidFill>
                  <a:schemeClr val="bg1"/>
                </a:solidFill>
              </a:ln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Starter activity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39552" y="1199430"/>
            <a:ext cx="8064896" cy="330969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/>
              <a:t>In pairs</a:t>
            </a:r>
            <a:r>
              <a:rPr lang="en-GB" sz="2800" b="1" dirty="0" smtClean="0"/>
              <a:t>…</a:t>
            </a:r>
          </a:p>
          <a:p>
            <a:pPr marL="0" indent="0">
              <a:buNone/>
            </a:pPr>
            <a:endParaRPr lang="en-GB" sz="2800" b="1" dirty="0" smtClean="0"/>
          </a:p>
          <a:p>
            <a:r>
              <a:rPr lang="en-GB" sz="2400" dirty="0" smtClean="0"/>
              <a:t>Person </a:t>
            </a:r>
            <a:r>
              <a:rPr lang="en-GB" sz="2400" dirty="0"/>
              <a:t>A explain the term </a:t>
            </a:r>
            <a:r>
              <a:rPr lang="en-GB" sz="2400" b="1" dirty="0"/>
              <a:t>abstraction</a:t>
            </a:r>
            <a:r>
              <a:rPr lang="en-GB" sz="2400" dirty="0"/>
              <a:t> to Person </a:t>
            </a:r>
            <a:r>
              <a:rPr lang="en-GB" sz="2400" dirty="0" smtClean="0"/>
              <a:t>B.</a:t>
            </a:r>
            <a:endParaRPr lang="en-GB" sz="2400" dirty="0"/>
          </a:p>
          <a:p>
            <a:r>
              <a:rPr lang="en-GB" sz="2400" dirty="0"/>
              <a:t>Person B explain the term </a:t>
            </a:r>
            <a:r>
              <a:rPr lang="en-GB" sz="2400" b="1" dirty="0"/>
              <a:t>decomposition</a:t>
            </a:r>
            <a:r>
              <a:rPr lang="en-GB" sz="2400" dirty="0"/>
              <a:t> to Person </a:t>
            </a:r>
            <a:r>
              <a:rPr lang="en-GB" sz="2400" dirty="0" smtClean="0"/>
              <a:t>A.</a:t>
            </a:r>
            <a:endParaRPr lang="en-GB" sz="2400" dirty="0"/>
          </a:p>
          <a:p>
            <a:r>
              <a:rPr lang="en-GB" sz="2400" dirty="0"/>
              <a:t>Between you write a definition of </a:t>
            </a:r>
            <a:r>
              <a:rPr lang="en-GB" sz="2400" dirty="0" smtClean="0"/>
              <a:t>both.</a:t>
            </a:r>
            <a:endParaRPr lang="en-GB" sz="2400" dirty="0"/>
          </a:p>
          <a:p>
            <a:r>
              <a:rPr lang="en-GB" sz="2400" dirty="0"/>
              <a:t>Compare with your neighbours and refine your </a:t>
            </a:r>
            <a:r>
              <a:rPr lang="en-GB" sz="2400" dirty="0" smtClean="0"/>
              <a:t>definitions.</a:t>
            </a:r>
            <a:endParaRPr lang="en-GB" sz="2400" dirty="0"/>
          </a:p>
          <a:p>
            <a:pPr marL="0" indent="0">
              <a:buNone/>
            </a:pPr>
            <a:endParaRPr lang="en-GB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628650" y="4749130"/>
            <a:ext cx="7886700" cy="6919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28650" y="4753246"/>
            <a:ext cx="7886700" cy="691978"/>
          </a:xfrm>
          <a:prstGeom prst="rect">
            <a:avLst/>
          </a:prstGeom>
          <a:gradFill flip="none" rotWithShape="1">
            <a:gsLst>
              <a:gs pos="8000">
                <a:schemeClr val="accent1">
                  <a:lumMod val="40000"/>
                  <a:lumOff val="60000"/>
                </a:schemeClr>
              </a:gs>
              <a:gs pos="26000">
                <a:schemeClr val="accent1">
                  <a:lumMod val="60000"/>
                  <a:lumOff val="40000"/>
                </a:schemeClr>
              </a:gs>
              <a:gs pos="69000">
                <a:schemeClr val="accent1"/>
              </a:gs>
              <a:gs pos="97000">
                <a:schemeClr val="accent1">
                  <a:lumMod val="7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94360" y="4787137"/>
            <a:ext cx="792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+mn-lt"/>
              </a:rPr>
              <a:t>TIME UP</a:t>
            </a:r>
            <a:endParaRPr lang="en-GB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655695" y="5719829"/>
            <a:ext cx="1798320" cy="487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Start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19762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8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0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Objectives</a:t>
            </a: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558556081"/>
              </p:ext>
            </p:extLst>
          </p:nvPr>
        </p:nvGraphicFramePr>
        <p:xfrm>
          <a:off x="827584" y="980728"/>
          <a:ext cx="748883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673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Problem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196752"/>
            <a:ext cx="7886700" cy="410445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800" dirty="0"/>
              <a:t>Flash cards are a well-known tool for learning and revision. </a:t>
            </a:r>
            <a:r>
              <a:rPr lang="en-GB" sz="1800" dirty="0" smtClean="0"/>
              <a:t>They </a:t>
            </a:r>
            <a:r>
              <a:rPr lang="en-GB" sz="1800" dirty="0"/>
              <a:t>normally consist of a piece of card with a keyword on one side and the definition of the keyword on the other side, for example: 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800" b="1" dirty="0"/>
              <a:t>Keyword</a:t>
            </a:r>
            <a:r>
              <a:rPr lang="en-GB" sz="1800" dirty="0"/>
              <a:t>: Cellulose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800" b="1" dirty="0"/>
              <a:t>Definition</a:t>
            </a:r>
            <a:r>
              <a:rPr lang="en-GB" sz="1800" dirty="0"/>
              <a:t>: Tough substance that makes up the cell walls of green plants 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800" dirty="0"/>
              <a:t>A teacher wants her students to use a computerised version of a flash card quiz to help them remember Key Stage 3 Biology definitions. </a:t>
            </a:r>
            <a:r>
              <a:rPr lang="en-GB" sz="1800" dirty="0" smtClean="0"/>
              <a:t>The </a:t>
            </a:r>
            <a:r>
              <a:rPr lang="en-GB" sz="1800" dirty="0"/>
              <a:t>program should display a series of keywords to a student and ask them to choose the correct definition for each keyword. </a:t>
            </a:r>
            <a:r>
              <a:rPr lang="en-GB" sz="1800" dirty="0" smtClean="0"/>
              <a:t>The </a:t>
            </a:r>
            <a:r>
              <a:rPr lang="en-GB" sz="1800" dirty="0"/>
              <a:t>quiz is completed once a student has matched each keyword with its definition twice. 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800" dirty="0"/>
              <a:t>An external file containing the keywords and definitions to be used in the quiz will be provided by your teacher</a:t>
            </a:r>
            <a:r>
              <a:rPr lang="en-GB" sz="1800" dirty="0" smtClean="0"/>
              <a:t>.</a:t>
            </a:r>
            <a:endParaRPr lang="en-GB" sz="1800" dirty="0"/>
          </a:p>
        </p:txBody>
      </p:sp>
      <p:sp>
        <p:nvSpPr>
          <p:cNvPr id="4" name="Rounded Rectangle 3"/>
          <p:cNvSpPr/>
          <p:nvPr/>
        </p:nvSpPr>
        <p:spPr>
          <a:xfrm>
            <a:off x="628650" y="5440111"/>
            <a:ext cx="7886699" cy="72519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Using your choice of techniques, </a:t>
            </a:r>
            <a:r>
              <a:rPr lang="en-GB" sz="2000" b="1" dirty="0" smtClean="0">
                <a:solidFill>
                  <a:srgbClr val="FF0000"/>
                </a:solidFill>
              </a:rPr>
              <a:t>abstract</a:t>
            </a:r>
            <a:r>
              <a:rPr lang="en-GB" sz="2000" b="1" dirty="0" smtClean="0"/>
              <a:t> this problem.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74219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Problem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196752"/>
            <a:ext cx="7886700" cy="410445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800" dirty="0"/>
              <a:t>Flash cards are a well-known tool for learning and revision. </a:t>
            </a:r>
            <a:r>
              <a:rPr lang="en-GB" sz="1800" dirty="0" smtClean="0"/>
              <a:t>They </a:t>
            </a:r>
            <a:r>
              <a:rPr lang="en-GB" sz="1800" dirty="0"/>
              <a:t>normally consist of a piece of card with a keyword on one side and the definition of the keyword on the other side, for example: 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800" b="1" dirty="0"/>
              <a:t>Keyword</a:t>
            </a:r>
            <a:r>
              <a:rPr lang="en-GB" sz="1800" dirty="0"/>
              <a:t>: Cellulose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800" b="1" dirty="0"/>
              <a:t>Definition</a:t>
            </a:r>
            <a:r>
              <a:rPr lang="en-GB" sz="1800" dirty="0"/>
              <a:t>: Tough substance that makes up the cell walls of green plants 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800" dirty="0"/>
              <a:t>A teacher wants her students to use a computerised version of a flash card quiz to help them remember Key Stage 3 Biology definitions. </a:t>
            </a:r>
            <a:r>
              <a:rPr lang="en-GB" sz="1800" dirty="0" smtClean="0"/>
              <a:t>The </a:t>
            </a:r>
            <a:r>
              <a:rPr lang="en-GB" sz="1800" dirty="0"/>
              <a:t>program should display a series of keywords to a student and ask them to choose the correct definition for each keyword. </a:t>
            </a:r>
            <a:r>
              <a:rPr lang="en-GB" sz="1800" dirty="0" smtClean="0"/>
              <a:t>The </a:t>
            </a:r>
            <a:r>
              <a:rPr lang="en-GB" sz="1800" dirty="0"/>
              <a:t>quiz is completed once a student has matched each keyword with its definition twice. 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800" dirty="0"/>
              <a:t>An external file containing the keywords and definitions to be used in the quiz will be provided by your teacher</a:t>
            </a:r>
            <a:r>
              <a:rPr lang="en-GB" sz="1800" dirty="0" smtClean="0"/>
              <a:t>.</a:t>
            </a:r>
            <a:endParaRPr lang="en-GB" sz="1800" dirty="0"/>
          </a:p>
        </p:txBody>
      </p:sp>
      <p:sp>
        <p:nvSpPr>
          <p:cNvPr id="4" name="Rounded Rectangle 3"/>
          <p:cNvSpPr/>
          <p:nvPr/>
        </p:nvSpPr>
        <p:spPr>
          <a:xfrm>
            <a:off x="628650" y="5440111"/>
            <a:ext cx="7886699" cy="72519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/>
              <a:t>Using your choice of technique, fully </a:t>
            </a:r>
            <a:r>
              <a:rPr lang="en-GB" sz="2000" b="1" dirty="0">
                <a:solidFill>
                  <a:srgbClr val="FF0000"/>
                </a:solidFill>
              </a:rPr>
              <a:t>decompose</a:t>
            </a:r>
            <a:r>
              <a:rPr lang="en-GB" sz="2000" b="1" dirty="0"/>
              <a:t> this </a:t>
            </a:r>
            <a:r>
              <a:rPr lang="en-GB" sz="2000" b="1" dirty="0" smtClean="0"/>
              <a:t>problem.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1345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Model solution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700226" y="2348880"/>
            <a:ext cx="5743549" cy="22322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Have a look at the model solution.</a:t>
            </a:r>
          </a:p>
          <a:p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Is this enough?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How does it compare to yours?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5063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Plenary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8650" y="1340768"/>
            <a:ext cx="7886700" cy="483619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 smtClean="0"/>
              <a:t>Your key sections should correspond to subroutines within the code.</a:t>
            </a:r>
          </a:p>
          <a:p>
            <a:pPr marL="514350" lvl="1" indent="-514350">
              <a:buClr>
                <a:schemeClr val="accent1"/>
              </a:buClr>
              <a:buFont typeface="+mj-lt"/>
              <a:buAutoNum type="arabicPeriod"/>
            </a:pPr>
            <a:endParaRPr lang="en-GB" dirty="0" smtClean="0"/>
          </a:p>
          <a:p>
            <a:pPr marL="514350" lvl="1" indent="-514350">
              <a:buClr>
                <a:schemeClr val="accent1"/>
              </a:buClr>
              <a:buFont typeface="+mj-lt"/>
              <a:buAutoNum type="arabicPeriod"/>
            </a:pPr>
            <a:r>
              <a:rPr lang="en-GB" dirty="0" smtClean="0"/>
              <a:t>Give each subroutine a suitable name.</a:t>
            </a:r>
          </a:p>
          <a:p>
            <a:pPr marL="514350" lvl="1" indent="-514350">
              <a:buClr>
                <a:schemeClr val="accent1"/>
              </a:buClr>
              <a:buFont typeface="+mj-lt"/>
              <a:buAutoNum type="arabicPeriod"/>
            </a:pPr>
            <a:endParaRPr lang="en-GB" dirty="0" smtClean="0"/>
          </a:p>
          <a:p>
            <a:pPr marL="514350" lvl="1" indent="-514350">
              <a:buClr>
                <a:schemeClr val="accent1"/>
              </a:buClr>
              <a:buFont typeface="+mj-lt"/>
              <a:buAutoNum type="arabicPeriod"/>
            </a:pPr>
            <a:r>
              <a:rPr lang="en-GB" dirty="0" smtClean="0"/>
              <a:t>For each subroutine, identify what data it needs to complete its task.</a:t>
            </a:r>
          </a:p>
          <a:p>
            <a:pPr marL="514350" lvl="1" indent="-514350">
              <a:buClr>
                <a:schemeClr val="accent1"/>
              </a:buClr>
              <a:buFont typeface="+mj-lt"/>
              <a:buAutoNum type="arabicPeriod"/>
            </a:pPr>
            <a:endParaRPr lang="en-GB" dirty="0" smtClean="0"/>
          </a:p>
          <a:p>
            <a:pPr marL="514350" lvl="1" indent="-514350">
              <a:buClr>
                <a:schemeClr val="accent1"/>
              </a:buClr>
              <a:buFont typeface="+mj-lt"/>
              <a:buAutoNum type="arabicPeriod"/>
            </a:pPr>
            <a:r>
              <a:rPr lang="en-GB" dirty="0" smtClean="0"/>
              <a:t>Identify where the data is coming from (other subroutines).</a:t>
            </a:r>
          </a:p>
        </p:txBody>
      </p:sp>
    </p:spTree>
    <p:extLst>
      <p:ext uri="{BB962C8B-B14F-4D97-AF65-F5344CB8AC3E}">
        <p14:creationId xmlns:p14="http://schemas.microsoft.com/office/powerpoint/2010/main" val="222963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mputer Science template v2">
  <a:themeElements>
    <a:clrScheme name="AQA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12878"/>
      </a:accent1>
      <a:accent2>
        <a:srgbClr val="C8194B"/>
      </a:accent2>
      <a:accent3>
        <a:srgbClr val="D2C8E1"/>
      </a:accent3>
      <a:accent4>
        <a:srgbClr val="9784BE"/>
      </a:accent4>
      <a:accent5>
        <a:srgbClr val="6D51A1"/>
      </a:accent5>
      <a:accent6>
        <a:srgbClr val="2F71AC"/>
      </a:accent6>
      <a:hlink>
        <a:srgbClr val="2F71AC"/>
      </a:hlink>
      <a:folHlink>
        <a:srgbClr val="41287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Science template v2</Template>
  <TotalTime>490</TotalTime>
  <Words>488</Words>
  <Application>Microsoft Office PowerPoint</Application>
  <PresentationFormat>On-screen Show (4:3)</PresentationFormat>
  <Paragraphs>49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Computer Science template v2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2016-04-26T14:19:29Z</cp:lastPrinted>
  <dcterms:created xsi:type="dcterms:W3CDTF">2015-10-06T11:34:12Z</dcterms:created>
  <dcterms:modified xsi:type="dcterms:W3CDTF">2016-05-20T14:31:50Z</dcterms:modified>
</cp:coreProperties>
</file>