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57" r:id="rId4"/>
    <p:sldId id="273" r:id="rId5"/>
    <p:sldId id="282" r:id="rId6"/>
    <p:sldId id="276" r:id="rId7"/>
    <p:sldId id="278" r:id="rId8"/>
    <p:sldId id="279" r:id="rId9"/>
    <p:sldId id="280" r:id="rId10"/>
    <p:sldId id="277" r:id="rId11"/>
    <p:sldId id="281" r:id="rId12"/>
    <p:sldId id="271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8" clrIdx="0"/>
  <p:cmAuthor id="1" name="Helen Kennedy" initials="HK" lastIdx="2" clrIdx="1"/>
  <p:cmAuthor id="2" name="Nancy" initials="K N" lastIdx="1" clrIdx="2"/>
  <p:cmAuthor id="3" name="Helen" initials="HK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5" autoAdjust="0"/>
    <p:restoredTop sz="86553" autoAdjust="0"/>
  </p:normalViewPr>
  <p:slideViewPr>
    <p:cSldViewPr showGuides="1">
      <p:cViewPr varScale="1">
        <p:scale>
          <a:sx n="64" d="100"/>
          <a:sy n="64" d="100"/>
        </p:scale>
        <p:origin x="-648" y="-102"/>
      </p:cViewPr>
      <p:guideLst>
        <p:guide orient="horz" pos="754"/>
        <p:guide pos="4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algn="ctr" rtl="0"/>
          <a:r>
            <a:rPr lang="en-GB" sz="2400" dirty="0" smtClean="0">
              <a:solidFill>
                <a:schemeClr val="tx1"/>
              </a:solidFill>
            </a:rPr>
            <a:t>Understand and explain how the merge sort algorithm works.</a:t>
          </a:r>
          <a:endParaRPr lang="en-GB" sz="2400" dirty="0">
            <a:solidFill>
              <a:schemeClr val="tx1"/>
            </a:solidFill>
          </a:endParaRPr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757E9491-EFEB-41B2-B3E5-EAE70A20AD9C}">
      <dgm:prSet phldrT="[Text]" custT="1"/>
      <dgm:spPr/>
      <dgm:t>
        <a:bodyPr/>
        <a:lstStyle/>
        <a:p>
          <a:pPr algn="ctr" rtl="0"/>
          <a:r>
            <a:rPr lang="en-GB" sz="2400" dirty="0" smtClean="0">
              <a:solidFill>
                <a:schemeClr val="tx1"/>
              </a:solidFill>
            </a:rPr>
            <a:t>Compare and contrast merge sort and bubble sort algorithms.</a:t>
          </a:r>
          <a:endParaRPr lang="en-GB" sz="2400" dirty="0">
            <a:solidFill>
              <a:schemeClr val="tx1"/>
            </a:solidFill>
          </a:endParaRPr>
        </a:p>
      </dgm:t>
    </dgm:pt>
    <dgm:pt modelId="{A482A1C0-8B9A-45BD-91D6-113ACFE2C3EB}" type="parTrans" cxnId="{045006A5-6EEE-4566-8421-80068A767C66}">
      <dgm:prSet/>
      <dgm:spPr/>
      <dgm:t>
        <a:bodyPr/>
        <a:lstStyle/>
        <a:p>
          <a:endParaRPr lang="en-GB"/>
        </a:p>
      </dgm:t>
    </dgm:pt>
    <dgm:pt modelId="{6D90BECC-91DE-4ACE-A096-40D5A5DE4050}" type="sibTrans" cxnId="{045006A5-6EEE-4566-8421-80068A767C66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</dgm:pt>
    <dgm:pt modelId="{939FCBA8-2F89-4D07-8E71-090EB9025915}" type="pres">
      <dgm:prSet presAssocID="{E9CA85A4-E6D3-48A3-B740-5AB2489DE156}" presName="Accent" presStyleLbl="node1" presStyleIdx="0" presStyleCnt="2" custScaleX="216286" custScaleY="75010" custLinFactNeighborY="-17311"/>
      <dgm:spPr/>
    </dgm:pt>
    <dgm:pt modelId="{7C622683-F718-4DBD-9680-E6312A3B7B06}" type="pres">
      <dgm:prSet presAssocID="{E9CA85A4-E6D3-48A3-B740-5AB2489DE156}" presName="Parent1" presStyleLbl="revTx" presStyleIdx="0" presStyleCnt="2" custScaleX="280006" custScaleY="98608" custLinFactNeighborX="3167" custLinFactNeighborY="-551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96FCAA-C09E-4150-8D4B-72B7236DBB09}" type="pres">
      <dgm:prSet presAssocID="{757E9491-EFEB-41B2-B3E5-EAE70A20AD9C}" presName="Accent2" presStyleCnt="0"/>
      <dgm:spPr/>
    </dgm:pt>
    <dgm:pt modelId="{35A0A210-116E-47DE-A3F9-E2216819A2E0}" type="pres">
      <dgm:prSet presAssocID="{757E9491-EFEB-41B2-B3E5-EAE70A20AD9C}" presName="Accent" presStyleLbl="node1" presStyleIdx="1" presStyleCnt="2" custScaleX="251766" custScaleY="75662" custLinFactNeighborX="-9369" custLinFactNeighborY="-21567"/>
      <dgm:spPr/>
    </dgm:pt>
    <dgm:pt modelId="{D131D871-74B1-40B9-BDEA-883D687D3070}" type="pres">
      <dgm:prSet presAssocID="{757E9491-EFEB-41B2-B3E5-EAE70A20AD9C}" presName="Parent2" presStyleLbl="revTx" presStyleIdx="1" presStyleCnt="2" custScaleX="280104" custScaleY="98608" custLinFactNeighborX="-11744" custLinFactNeighborY="-643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E11FE24-2E0C-48BD-8977-D9D6227E144F}" type="presOf" srcId="{757E9491-EFEB-41B2-B3E5-EAE70A20AD9C}" destId="{D131D871-74B1-40B9-BDEA-883D687D3070}" srcOrd="0" destOrd="0" presId="urn:microsoft.com/office/officeart/2009/layout/CircleArrowProcess"/>
    <dgm:cxn modelId="{045006A5-6EEE-4566-8421-80068A767C66}" srcId="{F87F22A4-A35E-42B1-921E-9D401F34EC57}" destId="{757E9491-EFEB-41B2-B3E5-EAE70A20AD9C}" srcOrd="1" destOrd="0" parTransId="{A482A1C0-8B9A-45BD-91D6-113ACFE2C3EB}" sibTransId="{6D90BECC-91DE-4ACE-A096-40D5A5DE4050}"/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E37527C7-09C4-4873-8917-6159DB8D442F}" type="presOf" srcId="{E9CA85A4-E6D3-48A3-B740-5AB2489DE156}" destId="{7C622683-F718-4DBD-9680-E6312A3B7B06}" srcOrd="0" destOrd="0" presId="urn:microsoft.com/office/officeart/2009/layout/CircleArrowProcess"/>
    <dgm:cxn modelId="{83D945EC-BDC7-4CAC-A2DB-AB36CAA41615}" type="presOf" srcId="{F87F22A4-A35E-42B1-921E-9D401F34EC57}" destId="{06CB08F1-1872-4DD7-BC3E-8CC37198B73A}" srcOrd="0" destOrd="0" presId="urn:microsoft.com/office/officeart/2009/layout/CircleArrowProcess"/>
    <dgm:cxn modelId="{99F3E7C3-F8D2-4CCC-8B0C-6299E27B49BA}" type="presParOf" srcId="{06CB08F1-1872-4DD7-BC3E-8CC37198B73A}" destId="{F71DFCBB-4C9B-4D64-9922-03B6B45E4564}" srcOrd="0" destOrd="0" presId="urn:microsoft.com/office/officeart/2009/layout/CircleArrowProcess"/>
    <dgm:cxn modelId="{0ECB21BF-8DDE-47B4-B2D9-75337F228107}" type="presParOf" srcId="{F71DFCBB-4C9B-4D64-9922-03B6B45E4564}" destId="{939FCBA8-2F89-4D07-8E71-090EB9025915}" srcOrd="0" destOrd="0" presId="urn:microsoft.com/office/officeart/2009/layout/CircleArrowProcess"/>
    <dgm:cxn modelId="{96B80ADA-EFE6-4E3F-AFDB-436F99ACC691}" type="presParOf" srcId="{06CB08F1-1872-4DD7-BC3E-8CC37198B73A}" destId="{7C622683-F718-4DBD-9680-E6312A3B7B06}" srcOrd="1" destOrd="0" presId="urn:microsoft.com/office/officeart/2009/layout/CircleArrowProcess"/>
    <dgm:cxn modelId="{1A2469C9-5B24-4936-A439-B853DD372743}" type="presParOf" srcId="{06CB08F1-1872-4DD7-BC3E-8CC37198B73A}" destId="{9996FCAA-C09E-4150-8D4B-72B7236DBB09}" srcOrd="2" destOrd="0" presId="urn:microsoft.com/office/officeart/2009/layout/CircleArrowProcess"/>
    <dgm:cxn modelId="{0EDDC668-07A5-46F6-8FEA-391C26A95557}" type="presParOf" srcId="{9996FCAA-C09E-4150-8D4B-72B7236DBB09}" destId="{35A0A210-116E-47DE-A3F9-E2216819A2E0}" srcOrd="0" destOrd="0" presId="urn:microsoft.com/office/officeart/2009/layout/CircleArrowProcess"/>
    <dgm:cxn modelId="{E4CC0020-8E7F-43D8-ABF0-9ECB94F5D7B4}" type="presParOf" srcId="{06CB08F1-1872-4DD7-BC3E-8CC37198B73A}" destId="{D131D871-74B1-40B9-BDEA-883D687D3070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FCBA8-2F89-4D07-8E71-090EB9025915}">
      <dsp:nvSpPr>
        <dsp:cNvPr id="0" name=""/>
        <dsp:cNvSpPr/>
      </dsp:nvSpPr>
      <dsp:spPr>
        <a:xfrm>
          <a:off x="1029069" y="-168007"/>
          <a:ext cx="6227993" cy="215998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2683-F718-4DBD-9680-E6312A3B7B06}">
      <dsp:nvSpPr>
        <dsp:cNvPr id="0" name=""/>
        <dsp:cNvSpPr/>
      </dsp:nvSpPr>
      <dsp:spPr>
        <a:xfrm>
          <a:off x="1944215" y="575458"/>
          <a:ext cx="4498420" cy="791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solidFill>
                <a:schemeClr val="tx1"/>
              </a:solidFill>
            </a:rPr>
            <a:t>Understand and explain how the merge sort algorithm works.</a:t>
          </a:r>
          <a:endParaRPr lang="en-GB" sz="2400" kern="1200" dirty="0">
            <a:solidFill>
              <a:schemeClr val="tx1"/>
            </a:solidFill>
          </a:endParaRPr>
        </a:p>
      </dsp:txBody>
      <dsp:txXfrm>
        <a:off x="1944215" y="575458"/>
        <a:ext cx="4498420" cy="791997"/>
      </dsp:txXfrm>
    </dsp:sp>
    <dsp:sp modelId="{35A0A210-116E-47DE-A3F9-E2216819A2E0}">
      <dsp:nvSpPr>
        <dsp:cNvPr id="0" name=""/>
        <dsp:cNvSpPr/>
      </dsp:nvSpPr>
      <dsp:spPr>
        <a:xfrm>
          <a:off x="6" y="1583804"/>
          <a:ext cx="6227997" cy="1872461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1D871-74B1-40B9-BDEA-883D687D3070}">
      <dsp:nvSpPr>
        <dsp:cNvPr id="0" name=""/>
        <dsp:cNvSpPr/>
      </dsp:nvSpPr>
      <dsp:spPr>
        <a:xfrm>
          <a:off x="900604" y="2160121"/>
          <a:ext cx="4499994" cy="791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solidFill>
                <a:schemeClr val="tx1"/>
              </a:solidFill>
            </a:rPr>
            <a:t>Compare and contrast merge sort and bubble sort algorithms.</a:t>
          </a:r>
          <a:endParaRPr lang="en-GB" sz="2400" kern="1200" dirty="0">
            <a:solidFill>
              <a:schemeClr val="tx1"/>
            </a:solidFill>
          </a:endParaRPr>
        </a:p>
      </dsp:txBody>
      <dsp:txXfrm>
        <a:off x="900604" y="2160121"/>
        <a:ext cx="4499994" cy="791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461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Watch video from 0:20 minutes</a:t>
            </a:r>
            <a:r>
              <a:rPr lang="en-GB" baseline="0" dirty="0" smtClean="0"/>
              <a:t> to 2:15 minutes.</a:t>
            </a:r>
          </a:p>
          <a:p>
            <a:r>
              <a:rPr lang="en-GB" baseline="0" dirty="0" smtClean="0"/>
              <a:t>Note: there are an odd number of female dancers to sort.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Watch video</a:t>
            </a:r>
            <a:r>
              <a:rPr lang="en-GB" baseline="0" dirty="0" smtClean="0"/>
              <a:t> </a:t>
            </a:r>
            <a:r>
              <a:rPr lang="en-GB" dirty="0" smtClean="0"/>
              <a:t>from 0:40 minutes to 2:26 minutes.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93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latin typeface="+mn-lt"/>
              </a:rPr>
              <a:t>Note that for GCSE, it is not necessary to know how the more complex sorts are actioned.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</a:t>
            </a:r>
            <a:r>
              <a:rPr lang="en-US" dirty="0" err="1" smtClean="0"/>
              <a:t>Teachit</a:t>
            </a:r>
            <a:r>
              <a:rPr lang="en-US" dirty="0" smtClean="0"/>
              <a:t>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aqR3G_NVoo&amp;nohtml5=Fals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sZ-YRQM8sE&amp;nohtml5=Fals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803443" y="2420888"/>
            <a:ext cx="7537114" cy="583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spc="50" dirty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3.3 Fundamentals of data representation</a:t>
            </a:r>
            <a:endParaRPr lang="en-GB" sz="2800" b="1" spc="50" dirty="0">
              <a:ln w="11430">
                <a:solidFill>
                  <a:schemeClr val="bg1"/>
                </a:solidFill>
              </a:ln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3203522"/>
            <a:ext cx="3943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3.1.4 Sorting algorithms 2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3720193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Comparing sorting algorithms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188" y="1196752"/>
            <a:ext cx="78932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quick review of the two sorting algorithms that we have seen in use so far.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Bubble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Merge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comparisons might be made of these two techniques?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88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Comparing sorting algorithms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949147"/>
              </p:ext>
            </p:extLst>
          </p:nvPr>
        </p:nvGraphicFramePr>
        <p:xfrm>
          <a:off x="628650" y="1556792"/>
          <a:ext cx="7742684" cy="3145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3070"/>
                <a:gridCol w="1224136"/>
                <a:gridCol w="1584176"/>
                <a:gridCol w="3511302"/>
              </a:tblGrid>
              <a:tr h="576000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Sorting algorithms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Bubble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Advantages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Mechanism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easier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to comprehend.</a:t>
                      </a:r>
                      <a:endParaRPr lang="en-GB" sz="1400" b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latin typeface="+mn-lt"/>
                        </a:rPr>
                        <a:t>Disadvantages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 smtClean="0">
                          <a:latin typeface="+mn-lt"/>
                        </a:rPr>
                        <a:t>Inefficient</a:t>
                      </a:r>
                      <a:r>
                        <a:rPr lang="en-GB" sz="1400" b="0" baseline="0" dirty="0" smtClean="0">
                          <a:latin typeface="+mn-lt"/>
                        </a:rPr>
                        <a:t> - u</a:t>
                      </a:r>
                      <a:r>
                        <a:rPr lang="en-GB" sz="1400" b="0" dirty="0" smtClean="0">
                          <a:latin typeface="+mn-lt"/>
                        </a:rPr>
                        <a:t>ses ‘blunt’ approach’ to sorting with</a:t>
                      </a:r>
                      <a:r>
                        <a:rPr lang="en-GB" sz="1400" b="0" baseline="0" dirty="0" smtClean="0">
                          <a:latin typeface="+mn-lt"/>
                        </a:rPr>
                        <a:t> the number of iterations required rapidly expanding as the size of the data to be sorted grows.</a:t>
                      </a:r>
                      <a:endParaRPr lang="en-GB" sz="1400" b="0" dirty="0" smtClean="0">
                        <a:latin typeface="+mn-lt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Merge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Advantages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latin typeface="+mn-lt"/>
                        </a:rPr>
                        <a:t>Very </a:t>
                      </a:r>
                      <a:r>
                        <a:rPr lang="en-GB" sz="1400" b="1" dirty="0" smtClean="0">
                          <a:latin typeface="+mn-lt"/>
                        </a:rPr>
                        <a:t>quick</a:t>
                      </a:r>
                      <a:r>
                        <a:rPr lang="en-GB" sz="1400" b="0" dirty="0" smtClean="0">
                          <a:latin typeface="+mn-lt"/>
                        </a:rPr>
                        <a:t> in comparison to the bubble sort technique.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latin typeface="+mn-lt"/>
                        </a:rPr>
                        <a:t>Disadvantages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latin typeface="+mn-lt"/>
                        </a:rPr>
                        <a:t>More </a:t>
                      </a:r>
                      <a:r>
                        <a:rPr lang="en-GB" sz="1400" b="1" dirty="0" smtClean="0">
                          <a:latin typeface="+mn-lt"/>
                        </a:rPr>
                        <a:t>complex</a:t>
                      </a:r>
                      <a:r>
                        <a:rPr lang="en-GB" sz="1400" b="0" dirty="0" smtClean="0">
                          <a:latin typeface="+mn-lt"/>
                        </a:rPr>
                        <a:t> algorithm but</a:t>
                      </a:r>
                      <a:r>
                        <a:rPr lang="en-GB" sz="1400" b="0" baseline="0" dirty="0" smtClean="0">
                          <a:latin typeface="+mn-lt"/>
                        </a:rPr>
                        <a:t> </a:t>
                      </a:r>
                      <a:r>
                        <a:rPr lang="en-GB" sz="1400" b="0" dirty="0" smtClean="0">
                          <a:latin typeface="+mn-lt"/>
                        </a:rPr>
                        <a:t>relies on a recursive</a:t>
                      </a:r>
                      <a:r>
                        <a:rPr lang="en-GB" sz="1400" b="0" baseline="0" dirty="0" smtClean="0">
                          <a:latin typeface="+mn-lt"/>
                        </a:rPr>
                        <a:t> algorithm which can consume large amounts of memory.</a:t>
                      </a:r>
                      <a:endParaRPr lang="en-GB" sz="1400" b="0" dirty="0" smtClean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 smtClean="0">
                        <a:latin typeface="+mn-lt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902017" y="1680211"/>
            <a:ext cx="33843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939458" y="3789040"/>
            <a:ext cx="3312368" cy="6499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902017" y="2204864"/>
            <a:ext cx="338437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939458" y="3220667"/>
            <a:ext cx="3312368" cy="424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4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To round things off…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1560" y="1196752"/>
            <a:ext cx="7886700" cy="489654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That brings us to the end of two separate topics –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Searching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Sorting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Both of which have exhibited similar characteristics in that a clear trade-off between the efficiency and complexity of the underlying processes can be demonstrated.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Now complete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Quiz 1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order to round off this final lesson.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0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Objectives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14372274"/>
              </p:ext>
            </p:extLst>
          </p:nvPr>
        </p:nvGraphicFramePr>
        <p:xfrm>
          <a:off x="827584" y="1628800"/>
          <a:ext cx="748883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6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Introduction to the merge sort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199430"/>
            <a:ext cx="7886700" cy="280563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11560" y="1196752"/>
            <a:ext cx="7886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n-lt"/>
              </a:rPr>
              <a:t>In the previous lesson, we looked at the idea of applying the bubble sort algorithm when ordering datasets. </a:t>
            </a:r>
          </a:p>
          <a:p>
            <a:endParaRPr lang="en-GB" sz="2400" dirty="0">
              <a:latin typeface="+mn-lt"/>
            </a:endParaRPr>
          </a:p>
          <a:p>
            <a:r>
              <a:rPr lang="en-GB" sz="2400" dirty="0" smtClean="0">
                <a:latin typeface="+mn-lt"/>
              </a:rPr>
              <a:t>We concluded that the bubble sort was a simple but inefficient algorithm. Now we are going to look at a related but more sophisticated algorithm – the </a:t>
            </a:r>
            <a:r>
              <a:rPr lang="en-GB" sz="2400" b="1" dirty="0" smtClean="0">
                <a:latin typeface="+mn-lt"/>
              </a:rPr>
              <a:t>‘merge sort’</a:t>
            </a:r>
            <a:r>
              <a:rPr lang="en-GB" sz="2400" dirty="0" smtClean="0">
                <a:latin typeface="+mn-lt"/>
              </a:rPr>
              <a:t>.</a:t>
            </a:r>
          </a:p>
          <a:p>
            <a:endParaRPr lang="en-GB" sz="2400" dirty="0">
              <a:latin typeface="+mn-lt"/>
            </a:endParaRPr>
          </a:p>
          <a:p>
            <a:r>
              <a:rPr lang="en-GB" sz="2400" dirty="0" smtClean="0">
                <a:latin typeface="+mn-lt"/>
                <a:hlinkClick r:id="rId3"/>
              </a:rPr>
              <a:t>youtube.com/</a:t>
            </a:r>
            <a:r>
              <a:rPr lang="en-GB" sz="2400" dirty="0" err="1" smtClean="0">
                <a:latin typeface="+mn-lt"/>
                <a:hlinkClick r:id="rId3"/>
              </a:rPr>
              <a:t>watch?v</a:t>
            </a:r>
            <a:r>
              <a:rPr lang="en-GB" sz="2400" dirty="0" smtClean="0">
                <a:latin typeface="+mn-lt"/>
                <a:hlinkClick r:id="rId3"/>
              </a:rPr>
              <a:t>=XaqR3G_NVoo&amp;nohtml5=False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762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How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does </a:t>
            </a:r>
            <a:r>
              <a:rPr lang="en-GB" sz="2800" dirty="0">
                <a:solidFill>
                  <a:schemeClr val="bg1"/>
                </a:solidFill>
                <a:latin typeface="+mn-lt"/>
              </a:rPr>
              <a:t>a merge sort work?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785" y="1196752"/>
            <a:ext cx="78867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n-lt"/>
              </a:rPr>
              <a:t>A merge sort is a method of arranging data by splitting a list into discrete elements and merging the elements together until an ordered list is obtained.</a:t>
            </a:r>
          </a:p>
          <a:p>
            <a:endParaRPr lang="en-GB" sz="2400" dirty="0">
              <a:latin typeface="+mn-lt"/>
            </a:endParaRPr>
          </a:p>
          <a:p>
            <a:r>
              <a:rPr lang="en-GB" sz="2400" dirty="0" smtClean="0">
                <a:latin typeface="+mn-lt"/>
              </a:rPr>
              <a:t>Merge sorts are classed as as ‘divide-and-conquer’ algorithms.</a:t>
            </a:r>
          </a:p>
          <a:p>
            <a:endParaRPr lang="en-GB" sz="2400" dirty="0">
              <a:latin typeface="+mn-lt"/>
            </a:endParaRP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Divide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(the problem into a small number of pieces),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Conquer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(solve each piece, by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repeatedly applying   divide-and-conquer to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>
              <a:buClr>
                <a:schemeClr val="accent1"/>
              </a:buClr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Combine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(the pieces together into a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solution).</a:t>
            </a:r>
          </a:p>
        </p:txBody>
      </p:sp>
    </p:spTree>
    <p:extLst>
      <p:ext uri="{BB962C8B-B14F-4D97-AF65-F5344CB8AC3E}">
        <p14:creationId xmlns:p14="http://schemas.microsoft.com/office/powerpoint/2010/main" val="29498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1188" y="2996952"/>
            <a:ext cx="7904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+mn-lt"/>
                <a:hlinkClick r:id="rId3"/>
              </a:rPr>
              <a:t>youtube.com/</a:t>
            </a:r>
            <a:r>
              <a:rPr lang="en-GB" sz="2400" dirty="0" err="1" smtClean="0">
                <a:latin typeface="+mn-lt"/>
                <a:hlinkClick r:id="rId3"/>
              </a:rPr>
              <a:t>watch?v</a:t>
            </a:r>
            <a:r>
              <a:rPr lang="en-GB" sz="2400" dirty="0" smtClean="0">
                <a:latin typeface="+mn-lt"/>
                <a:hlinkClick r:id="rId3"/>
              </a:rPr>
              <a:t>=HsZ-YRQM8sE&amp;nohtml5=False</a:t>
            </a:r>
            <a:endParaRPr lang="en-GB" sz="2400" dirty="0" smtClean="0">
              <a:latin typeface="+mn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Visual demonstration of a merge sort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294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Merge sorts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196752"/>
            <a:ext cx="79037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W</a:t>
            </a:r>
            <a:r>
              <a:rPr lang="en-GB" sz="2400" dirty="0" smtClean="0">
                <a:latin typeface="+mn-lt"/>
              </a:rPr>
              <a:t>e will stick to examples where an </a:t>
            </a:r>
            <a:r>
              <a:rPr lang="en-GB" sz="2400" b="1" dirty="0" smtClean="0">
                <a:latin typeface="+mn-lt"/>
              </a:rPr>
              <a:t>even</a:t>
            </a:r>
            <a:r>
              <a:rPr lang="en-GB" sz="2400" dirty="0" smtClean="0">
                <a:latin typeface="+mn-lt"/>
              </a:rPr>
              <a:t> number of elements are sorted. </a:t>
            </a:r>
          </a:p>
          <a:p>
            <a:endParaRPr lang="en-GB" sz="2400" dirty="0">
              <a:latin typeface="+mn-lt"/>
            </a:endParaRPr>
          </a:p>
          <a:p>
            <a:r>
              <a:rPr lang="en-GB" sz="2400" dirty="0" smtClean="0">
                <a:latin typeface="+mn-lt"/>
              </a:rPr>
              <a:t>The merge sort starts off by repeatedly splitting the array in half until there are only individual elements left.  </a:t>
            </a:r>
            <a:endParaRPr lang="en-GB" sz="24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3343084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Array</a:t>
            </a:r>
            <a:endParaRPr lang="en-GB" b="1" dirty="0">
              <a:solidFill>
                <a:schemeClr val="accent1"/>
              </a:solidFill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559368"/>
              </p:ext>
            </p:extLst>
          </p:nvPr>
        </p:nvGraphicFramePr>
        <p:xfrm>
          <a:off x="2520288" y="3351272"/>
          <a:ext cx="46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  <a:gridCol w="580500"/>
                <a:gridCol w="580500"/>
                <a:gridCol w="580500"/>
                <a:gridCol w="580500"/>
                <a:gridCol w="580500"/>
                <a:gridCol w="580500"/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19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34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56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7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986241"/>
              </p:ext>
            </p:extLst>
          </p:nvPr>
        </p:nvGraphicFramePr>
        <p:xfrm>
          <a:off x="2267744" y="4077072"/>
          <a:ext cx="232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  <a:gridCol w="580500"/>
                <a:gridCol w="580500"/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197457"/>
              </p:ext>
            </p:extLst>
          </p:nvPr>
        </p:nvGraphicFramePr>
        <p:xfrm>
          <a:off x="5130320" y="4077072"/>
          <a:ext cx="232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  <a:gridCol w="580500"/>
                <a:gridCol w="580500"/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19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34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56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7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885028"/>
              </p:ext>
            </p:extLst>
          </p:nvPr>
        </p:nvGraphicFramePr>
        <p:xfrm>
          <a:off x="1979712" y="4797152"/>
          <a:ext cx="1161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857151"/>
              </p:ext>
            </p:extLst>
          </p:nvPr>
        </p:nvGraphicFramePr>
        <p:xfrm>
          <a:off x="3563888" y="4797152"/>
          <a:ext cx="1161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75920"/>
              </p:ext>
            </p:extLst>
          </p:nvPr>
        </p:nvGraphicFramePr>
        <p:xfrm>
          <a:off x="4995176" y="4797152"/>
          <a:ext cx="1161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19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34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823868"/>
              </p:ext>
            </p:extLst>
          </p:nvPr>
        </p:nvGraphicFramePr>
        <p:xfrm>
          <a:off x="6579352" y="4797152"/>
          <a:ext cx="1161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56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7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519631"/>
              </p:ext>
            </p:extLst>
          </p:nvPr>
        </p:nvGraphicFramePr>
        <p:xfrm>
          <a:off x="1547664" y="5511512"/>
          <a:ext cx="5805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260748"/>
              </p:ext>
            </p:extLst>
          </p:nvPr>
        </p:nvGraphicFramePr>
        <p:xfrm>
          <a:off x="2411760" y="5511512"/>
          <a:ext cx="5805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166529"/>
              </p:ext>
            </p:extLst>
          </p:nvPr>
        </p:nvGraphicFramePr>
        <p:xfrm>
          <a:off x="3275856" y="5511512"/>
          <a:ext cx="5805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54025"/>
              </p:ext>
            </p:extLst>
          </p:nvPr>
        </p:nvGraphicFramePr>
        <p:xfrm>
          <a:off x="4139952" y="5517232"/>
          <a:ext cx="5805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102608"/>
              </p:ext>
            </p:extLst>
          </p:nvPr>
        </p:nvGraphicFramePr>
        <p:xfrm>
          <a:off x="4999612" y="5511512"/>
          <a:ext cx="5805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052643"/>
              </p:ext>
            </p:extLst>
          </p:nvPr>
        </p:nvGraphicFramePr>
        <p:xfrm>
          <a:off x="5935716" y="5511512"/>
          <a:ext cx="5805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543992"/>
              </p:ext>
            </p:extLst>
          </p:nvPr>
        </p:nvGraphicFramePr>
        <p:xfrm>
          <a:off x="6799812" y="5511512"/>
          <a:ext cx="5805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254486"/>
              </p:ext>
            </p:extLst>
          </p:nvPr>
        </p:nvGraphicFramePr>
        <p:xfrm>
          <a:off x="7663908" y="5511512"/>
          <a:ext cx="5805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611188" y="408719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Split</a:t>
            </a:r>
            <a:endParaRPr lang="en-GB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79648" y="483130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Split</a:t>
            </a:r>
            <a:endParaRPr lang="en-GB" b="1" dirty="0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13" name="Straight Arrow Connector 12"/>
          <p:cNvCxnSpPr>
            <a:stCxn id="4" idx="2"/>
            <a:endCxn id="31" idx="0"/>
          </p:cNvCxnSpPr>
          <p:nvPr/>
        </p:nvCxnSpPr>
        <p:spPr>
          <a:xfrm>
            <a:off x="4842288" y="3717032"/>
            <a:ext cx="1449032" cy="36004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" idx="2"/>
          </p:cNvCxnSpPr>
          <p:nvPr/>
        </p:nvCxnSpPr>
        <p:spPr>
          <a:xfrm flipH="1">
            <a:off x="3419872" y="3717032"/>
            <a:ext cx="1422416" cy="331417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6" idx="2"/>
            <a:endCxn id="7" idx="0"/>
          </p:cNvCxnSpPr>
          <p:nvPr/>
        </p:nvCxnSpPr>
        <p:spPr>
          <a:xfrm flipH="1">
            <a:off x="2560212" y="4442832"/>
            <a:ext cx="868532" cy="35432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6" idx="2"/>
            <a:endCxn id="32" idx="0"/>
          </p:cNvCxnSpPr>
          <p:nvPr/>
        </p:nvCxnSpPr>
        <p:spPr>
          <a:xfrm>
            <a:off x="3428744" y="4442832"/>
            <a:ext cx="715644" cy="35432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1" idx="2"/>
            <a:endCxn id="33" idx="0"/>
          </p:cNvCxnSpPr>
          <p:nvPr/>
        </p:nvCxnSpPr>
        <p:spPr>
          <a:xfrm flipH="1">
            <a:off x="5575676" y="4442832"/>
            <a:ext cx="715644" cy="35432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1" idx="2"/>
            <a:endCxn id="34" idx="0"/>
          </p:cNvCxnSpPr>
          <p:nvPr/>
        </p:nvCxnSpPr>
        <p:spPr>
          <a:xfrm>
            <a:off x="6291320" y="4442832"/>
            <a:ext cx="868532" cy="35432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7" idx="2"/>
            <a:endCxn id="10" idx="0"/>
          </p:cNvCxnSpPr>
          <p:nvPr/>
        </p:nvCxnSpPr>
        <p:spPr>
          <a:xfrm flipH="1">
            <a:off x="1837914" y="5162912"/>
            <a:ext cx="722298" cy="34860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7" idx="2"/>
            <a:endCxn id="40" idx="0"/>
          </p:cNvCxnSpPr>
          <p:nvPr/>
        </p:nvCxnSpPr>
        <p:spPr>
          <a:xfrm>
            <a:off x="2560212" y="5162912"/>
            <a:ext cx="141798" cy="34860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32" idx="2"/>
            <a:endCxn id="44" idx="0"/>
          </p:cNvCxnSpPr>
          <p:nvPr/>
        </p:nvCxnSpPr>
        <p:spPr>
          <a:xfrm>
            <a:off x="4144388" y="5162912"/>
            <a:ext cx="285814" cy="35432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32" idx="2"/>
            <a:endCxn id="43" idx="0"/>
          </p:cNvCxnSpPr>
          <p:nvPr/>
        </p:nvCxnSpPr>
        <p:spPr>
          <a:xfrm flipH="1">
            <a:off x="3566106" y="5162912"/>
            <a:ext cx="578282" cy="34860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33" idx="2"/>
            <a:endCxn id="48" idx="0"/>
          </p:cNvCxnSpPr>
          <p:nvPr/>
        </p:nvCxnSpPr>
        <p:spPr>
          <a:xfrm>
            <a:off x="5575676" y="5162912"/>
            <a:ext cx="650290" cy="34860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33" idx="2"/>
            <a:endCxn id="46" idx="0"/>
          </p:cNvCxnSpPr>
          <p:nvPr/>
        </p:nvCxnSpPr>
        <p:spPr>
          <a:xfrm flipH="1">
            <a:off x="5289862" y="5162912"/>
            <a:ext cx="285814" cy="34860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4" idx="2"/>
            <a:endCxn id="49" idx="0"/>
          </p:cNvCxnSpPr>
          <p:nvPr/>
        </p:nvCxnSpPr>
        <p:spPr>
          <a:xfrm flipH="1">
            <a:off x="7090062" y="5162912"/>
            <a:ext cx="69790" cy="34860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34" idx="2"/>
            <a:endCxn id="50" idx="0"/>
          </p:cNvCxnSpPr>
          <p:nvPr/>
        </p:nvCxnSpPr>
        <p:spPr>
          <a:xfrm>
            <a:off x="7159852" y="5162912"/>
            <a:ext cx="794306" cy="34860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57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1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Merge sorts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188" y="1196752"/>
            <a:ext cx="7904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n-lt"/>
              </a:rPr>
              <a:t>It is helpful to view the elements vertically for the next step. Merging occurs by making a ‘bottom up’ comparison and swapping values.  </a:t>
            </a:r>
            <a:endParaRPr lang="en-GB" sz="24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12160" y="3114353"/>
            <a:ext cx="250319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try Quiz 1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216872"/>
              </p:ext>
            </p:extLst>
          </p:nvPr>
        </p:nvGraphicFramePr>
        <p:xfrm>
          <a:off x="4860032" y="4149080"/>
          <a:ext cx="36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  <a:gridCol w="450000"/>
                <a:gridCol w="450000"/>
                <a:gridCol w="450000"/>
                <a:gridCol w="450000"/>
                <a:gridCol w="450000"/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7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19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34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56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500048"/>
              </p:ext>
            </p:extLst>
          </p:nvPr>
        </p:nvGraphicFramePr>
        <p:xfrm>
          <a:off x="3059832" y="3207256"/>
          <a:ext cx="18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  <a:gridCol w="450000"/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209446"/>
              </p:ext>
            </p:extLst>
          </p:nvPr>
        </p:nvGraphicFramePr>
        <p:xfrm>
          <a:off x="3059832" y="5085184"/>
          <a:ext cx="18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  <a:gridCol w="450000"/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7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19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34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56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607841"/>
              </p:ext>
            </p:extLst>
          </p:nvPr>
        </p:nvGraphicFramePr>
        <p:xfrm>
          <a:off x="1619672" y="2708920"/>
          <a:ext cx="9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015213"/>
              </p:ext>
            </p:extLst>
          </p:nvPr>
        </p:nvGraphicFramePr>
        <p:xfrm>
          <a:off x="1619250" y="3693029"/>
          <a:ext cx="9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71076"/>
              </p:ext>
            </p:extLst>
          </p:nvPr>
        </p:nvGraphicFramePr>
        <p:xfrm>
          <a:off x="1619250" y="5655528"/>
          <a:ext cx="9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7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56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42328"/>
              </p:ext>
            </p:extLst>
          </p:nvPr>
        </p:nvGraphicFramePr>
        <p:xfrm>
          <a:off x="1619250" y="4677138"/>
          <a:ext cx="90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19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34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393936"/>
              </p:ext>
            </p:extLst>
          </p:nvPr>
        </p:nvGraphicFramePr>
        <p:xfrm>
          <a:off x="587815" y="2469996"/>
          <a:ext cx="45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2178"/>
              </p:ext>
            </p:extLst>
          </p:nvPr>
        </p:nvGraphicFramePr>
        <p:xfrm>
          <a:off x="587815" y="2956750"/>
          <a:ext cx="45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247885"/>
              </p:ext>
            </p:extLst>
          </p:nvPr>
        </p:nvGraphicFramePr>
        <p:xfrm>
          <a:off x="587815" y="3443504"/>
          <a:ext cx="45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31947"/>
              </p:ext>
            </p:extLst>
          </p:nvPr>
        </p:nvGraphicFramePr>
        <p:xfrm>
          <a:off x="587815" y="3930258"/>
          <a:ext cx="45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335676"/>
              </p:ext>
            </p:extLst>
          </p:nvPr>
        </p:nvGraphicFramePr>
        <p:xfrm>
          <a:off x="587815" y="4417012"/>
          <a:ext cx="45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19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857964"/>
              </p:ext>
            </p:extLst>
          </p:nvPr>
        </p:nvGraphicFramePr>
        <p:xfrm>
          <a:off x="587815" y="4903766"/>
          <a:ext cx="45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34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559929"/>
              </p:ext>
            </p:extLst>
          </p:nvPr>
        </p:nvGraphicFramePr>
        <p:xfrm>
          <a:off x="587815" y="5390520"/>
          <a:ext cx="45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56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085642"/>
              </p:ext>
            </p:extLst>
          </p:nvPr>
        </p:nvGraphicFramePr>
        <p:xfrm>
          <a:off x="587815" y="5877272"/>
          <a:ext cx="450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00"/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1"/>
                          </a:solidFill>
                        </a:rPr>
                        <a:t>7</a:t>
                      </a:r>
                      <a:endParaRPr lang="en-GB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5" name="Straight Arrow Connector 44"/>
          <p:cNvCxnSpPr>
            <a:stCxn id="29" idx="3"/>
            <a:endCxn id="5" idx="1"/>
          </p:cNvCxnSpPr>
          <p:nvPr/>
        </p:nvCxnSpPr>
        <p:spPr>
          <a:xfrm>
            <a:off x="1037815" y="2652876"/>
            <a:ext cx="581857" cy="238924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0" idx="3"/>
            <a:endCxn id="5" idx="1"/>
          </p:cNvCxnSpPr>
          <p:nvPr/>
        </p:nvCxnSpPr>
        <p:spPr>
          <a:xfrm flipV="1">
            <a:off x="1037815" y="2891800"/>
            <a:ext cx="581857" cy="24783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3"/>
            <a:endCxn id="6" idx="1"/>
          </p:cNvCxnSpPr>
          <p:nvPr/>
        </p:nvCxnSpPr>
        <p:spPr>
          <a:xfrm>
            <a:off x="1037815" y="3626384"/>
            <a:ext cx="581435" cy="249525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7" idx="3"/>
            <a:endCxn id="6" idx="1"/>
          </p:cNvCxnSpPr>
          <p:nvPr/>
        </p:nvCxnSpPr>
        <p:spPr>
          <a:xfrm flipV="1">
            <a:off x="1037815" y="3875909"/>
            <a:ext cx="581435" cy="237229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8" idx="3"/>
            <a:endCxn id="27" idx="1"/>
          </p:cNvCxnSpPr>
          <p:nvPr/>
        </p:nvCxnSpPr>
        <p:spPr>
          <a:xfrm>
            <a:off x="1037815" y="4599892"/>
            <a:ext cx="581435" cy="26012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9" idx="3"/>
            <a:endCxn id="27" idx="1"/>
          </p:cNvCxnSpPr>
          <p:nvPr/>
        </p:nvCxnSpPr>
        <p:spPr>
          <a:xfrm flipV="1">
            <a:off x="1037815" y="4860018"/>
            <a:ext cx="581435" cy="226628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1" idx="3"/>
            <a:endCxn id="7" idx="1"/>
          </p:cNvCxnSpPr>
          <p:nvPr/>
        </p:nvCxnSpPr>
        <p:spPr>
          <a:xfrm>
            <a:off x="1037815" y="5573400"/>
            <a:ext cx="581435" cy="265008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2" idx="3"/>
            <a:endCxn id="7" idx="1"/>
          </p:cNvCxnSpPr>
          <p:nvPr/>
        </p:nvCxnSpPr>
        <p:spPr>
          <a:xfrm flipV="1">
            <a:off x="1037815" y="5838408"/>
            <a:ext cx="581435" cy="221744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" idx="3"/>
            <a:endCxn id="4" idx="1"/>
          </p:cNvCxnSpPr>
          <p:nvPr/>
        </p:nvCxnSpPr>
        <p:spPr>
          <a:xfrm>
            <a:off x="2519672" y="2891800"/>
            <a:ext cx="540160" cy="49833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" idx="3"/>
            <a:endCxn id="4" idx="1"/>
          </p:cNvCxnSpPr>
          <p:nvPr/>
        </p:nvCxnSpPr>
        <p:spPr>
          <a:xfrm flipV="1">
            <a:off x="2519250" y="3390136"/>
            <a:ext cx="540582" cy="485773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27" idx="3"/>
            <a:endCxn id="22" idx="1"/>
          </p:cNvCxnSpPr>
          <p:nvPr/>
        </p:nvCxnSpPr>
        <p:spPr>
          <a:xfrm>
            <a:off x="2519250" y="4860018"/>
            <a:ext cx="540582" cy="408046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7" idx="3"/>
            <a:endCxn id="22" idx="1"/>
          </p:cNvCxnSpPr>
          <p:nvPr/>
        </p:nvCxnSpPr>
        <p:spPr>
          <a:xfrm flipV="1">
            <a:off x="2519250" y="5268064"/>
            <a:ext cx="540582" cy="570344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" idx="3"/>
            <a:endCxn id="20" idx="1"/>
          </p:cNvCxnSpPr>
          <p:nvPr/>
        </p:nvCxnSpPr>
        <p:spPr>
          <a:xfrm>
            <a:off x="4859832" y="3390136"/>
            <a:ext cx="200" cy="941824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22" idx="3"/>
            <a:endCxn id="20" idx="1"/>
          </p:cNvCxnSpPr>
          <p:nvPr/>
        </p:nvCxnSpPr>
        <p:spPr>
          <a:xfrm flipV="1">
            <a:off x="4859832" y="4331960"/>
            <a:ext cx="200" cy="936104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09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Merge sorts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49" y="1196752"/>
            <a:ext cx="788670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n-lt"/>
                <a:cs typeface="Arial" panose="020B0604020202020204" pitchFamily="34" charset="0"/>
              </a:rPr>
              <a:t>Our example is a simple one – the array contained just eight elements and is easily split into pairs.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T</a:t>
            </a:r>
            <a:r>
              <a:rPr lang="en-GB" sz="2400" dirty="0" smtClean="0">
                <a:latin typeface="+mn-lt"/>
                <a:cs typeface="Arial" panose="020B0604020202020204" pitchFamily="34" charset="0"/>
              </a:rPr>
              <a:t>he full algorithm must cope with the possibility of odd numbers of array elements, of much larger arrays and numbers which do not easily split into pairs.</a:t>
            </a:r>
          </a:p>
          <a:p>
            <a:endParaRPr lang="en-GB" sz="2400" dirty="0">
              <a:latin typeface="+mn-lt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+mn-lt"/>
                <a:cs typeface="Arial" panose="020B0604020202020204" pitchFamily="34" charset="0"/>
              </a:rPr>
              <a:t>As with the searching algorithms, a more complex process requires fewer steps to complete than the simpler but more basic alternatives.  </a:t>
            </a:r>
          </a:p>
          <a:p>
            <a:endParaRPr lang="en-GB" sz="2400" dirty="0">
              <a:latin typeface="+mn-lt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+mn-lt"/>
                <a:cs typeface="Arial" panose="020B0604020202020204" pitchFamily="34" charset="0"/>
              </a:rPr>
              <a:t>The binary search involves bisecting a dataset until a match is made and a similar process occurs here in the merge sort.</a:t>
            </a:r>
          </a:p>
        </p:txBody>
      </p:sp>
    </p:spTree>
    <p:extLst>
      <p:ext uri="{BB962C8B-B14F-4D97-AF65-F5344CB8AC3E}">
        <p14:creationId xmlns:p14="http://schemas.microsoft.com/office/powerpoint/2010/main" val="195678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Merge sorts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188" y="1196752"/>
            <a:ext cx="79041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talk about 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recursive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operation of components of the underlying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algorithm,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i.e. it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repeats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itself where required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ecursive programming can consume a lot of memory and that is the price paid for having a more efficient algorithm.</a:t>
            </a:r>
          </a:p>
        </p:txBody>
      </p:sp>
    </p:spTree>
    <p:extLst>
      <p:ext uri="{BB962C8B-B14F-4D97-AF65-F5344CB8AC3E}">
        <p14:creationId xmlns:p14="http://schemas.microsoft.com/office/powerpoint/2010/main" val="100312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Science template v2</Template>
  <TotalTime>1486</TotalTime>
  <Words>673</Words>
  <Application>Microsoft Office PowerPoint</Application>
  <PresentationFormat>On-screen Show (4:3)</PresentationFormat>
  <Paragraphs>152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2015-10-09T10:47:38Z</cp:lastPrinted>
  <dcterms:created xsi:type="dcterms:W3CDTF">2015-10-06T11:34:12Z</dcterms:created>
  <dcterms:modified xsi:type="dcterms:W3CDTF">2016-05-20T15:31:51Z</dcterms:modified>
</cp:coreProperties>
</file>