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70" r:id="rId3"/>
    <p:sldId id="284" r:id="rId4"/>
    <p:sldId id="283" r:id="rId5"/>
    <p:sldId id="257" r:id="rId6"/>
    <p:sldId id="272" r:id="rId7"/>
    <p:sldId id="258" r:id="rId8"/>
    <p:sldId id="273" r:id="rId9"/>
    <p:sldId id="274" r:id="rId10"/>
    <p:sldId id="271" r:id="rId11"/>
  </p:sldIdLst>
  <p:sldSz cx="9144000" cy="6858000" type="screen4x3"/>
  <p:notesSz cx="7099300" cy="10234613"/>
  <p:defaultTextStyle>
    <a:defPPr>
      <a:defRPr lang="en-US"/>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ran Hamilton" initials="FH" lastIdx="5" clrIdx="0"/>
  <p:cmAuthor id="1" name="Helen Kennedy" initials="HK" lastIdx="2" clrIdx="1"/>
  <p:cmAuthor id="2" name="Nancy" initials="K N" lastIdx="1" clrIdx="2"/>
  <p:cmAuthor id="3" name="Helen" initials="HK" lastIdx="1" clrIdx="3"/>
  <p:cmAuthor id="4" name="Lucy Cowie" initials="" lastIdx="3"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FF6600"/>
    <a:srgbClr val="CC0000"/>
    <a:srgbClr val="800000"/>
    <a:srgbClr val="FF9933"/>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35" autoAdjust="0"/>
    <p:restoredTop sz="77243" autoAdjust="0"/>
  </p:normalViewPr>
  <p:slideViewPr>
    <p:cSldViewPr showGuides="1">
      <p:cViewPr varScale="1">
        <p:scale>
          <a:sx n="56" d="100"/>
          <a:sy n="56" d="100"/>
        </p:scale>
        <p:origin x="-858" y="-96"/>
      </p:cViewPr>
      <p:guideLst>
        <p:guide orient="horz" pos="754"/>
        <p:guide pos="24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9AE2AA-35EC-4538-B30D-53D00E83BBB7}" type="doc">
      <dgm:prSet loTypeId="urn:microsoft.com/office/officeart/2009/layout/CircleArrowProcess" loCatId="process" qsTypeId="urn:microsoft.com/office/officeart/2005/8/quickstyle/simple1" qsCatId="simple" csTypeId="urn:microsoft.com/office/officeart/2005/8/colors/accent1_5" csCatId="accent1" phldr="1"/>
      <dgm:spPr/>
      <dgm:t>
        <a:bodyPr/>
        <a:lstStyle/>
        <a:p>
          <a:endParaRPr lang="en-GB"/>
        </a:p>
      </dgm:t>
    </dgm:pt>
    <dgm:pt modelId="{9976AA6C-CDB4-44C2-AEBC-B01C375E2858}">
      <dgm:prSet phldrT="[Text]" custT="1"/>
      <dgm:spPr/>
      <dgm:t>
        <a:bodyPr/>
        <a:lstStyle/>
        <a:p>
          <a:pPr rtl="0"/>
          <a:r>
            <a:rPr lang="en-GB" sz="1800" dirty="0" smtClean="0"/>
            <a:t>Know approximate values for the sizes of some commonly found electronic file formats.</a:t>
          </a:r>
          <a:endParaRPr lang="en-GB" sz="1800" dirty="0"/>
        </a:p>
      </dgm:t>
    </dgm:pt>
    <dgm:pt modelId="{C1A23ADB-533E-4B29-8462-791A4908BA71}" type="parTrans" cxnId="{85C29227-D110-4B42-B679-2D6A13D35B8B}">
      <dgm:prSet/>
      <dgm:spPr/>
      <dgm:t>
        <a:bodyPr/>
        <a:lstStyle/>
        <a:p>
          <a:endParaRPr lang="en-GB"/>
        </a:p>
      </dgm:t>
    </dgm:pt>
    <dgm:pt modelId="{A65624A3-CE74-474E-8457-95BD763E5FFB}" type="sibTrans" cxnId="{85C29227-D110-4B42-B679-2D6A13D35B8B}">
      <dgm:prSet/>
      <dgm:spPr/>
      <dgm:t>
        <a:bodyPr/>
        <a:lstStyle/>
        <a:p>
          <a:endParaRPr lang="en-GB"/>
        </a:p>
      </dgm:t>
    </dgm:pt>
    <dgm:pt modelId="{E86E4AEA-CF96-48B5-A52D-4011BF5760C7}">
      <dgm:prSet phldrT="[Text]" custT="1"/>
      <dgm:spPr/>
      <dgm:t>
        <a:bodyPr/>
        <a:lstStyle/>
        <a:p>
          <a:pPr rtl="0"/>
          <a:r>
            <a:rPr lang="en-GB" sz="1800" dirty="0" smtClean="0"/>
            <a:t>Know why it is useful to be able to reduce the size of digital files.</a:t>
          </a:r>
          <a:endParaRPr lang="en-GB" sz="1800" dirty="0"/>
        </a:p>
      </dgm:t>
    </dgm:pt>
    <dgm:pt modelId="{9D711D7B-3B65-4B24-9A0D-F7AA9A379D93}" type="parTrans" cxnId="{523E44ED-E884-4DF0-9DA7-359911DBE6F4}">
      <dgm:prSet/>
      <dgm:spPr/>
      <dgm:t>
        <a:bodyPr/>
        <a:lstStyle/>
        <a:p>
          <a:endParaRPr lang="en-GB"/>
        </a:p>
      </dgm:t>
    </dgm:pt>
    <dgm:pt modelId="{B0A60893-E38C-4858-9D3D-361A5F1B4E6E}" type="sibTrans" cxnId="{523E44ED-E884-4DF0-9DA7-359911DBE6F4}">
      <dgm:prSet/>
      <dgm:spPr/>
      <dgm:t>
        <a:bodyPr/>
        <a:lstStyle/>
        <a:p>
          <a:endParaRPr lang="en-GB"/>
        </a:p>
      </dgm:t>
    </dgm:pt>
    <dgm:pt modelId="{3C502D24-70A1-4A89-A16D-73AC4AE82EB9}" type="pres">
      <dgm:prSet presAssocID="{499AE2AA-35EC-4538-B30D-53D00E83BBB7}" presName="Name0" presStyleCnt="0">
        <dgm:presLayoutVars>
          <dgm:chMax val="7"/>
          <dgm:chPref val="7"/>
          <dgm:dir/>
          <dgm:animLvl val="lvl"/>
        </dgm:presLayoutVars>
      </dgm:prSet>
      <dgm:spPr/>
      <dgm:t>
        <a:bodyPr/>
        <a:lstStyle/>
        <a:p>
          <a:endParaRPr lang="en-GB"/>
        </a:p>
      </dgm:t>
    </dgm:pt>
    <dgm:pt modelId="{39503267-9FEE-4048-AE36-E384589C747B}" type="pres">
      <dgm:prSet presAssocID="{9976AA6C-CDB4-44C2-AEBC-B01C375E2858}" presName="Accent1" presStyleCnt="0"/>
      <dgm:spPr/>
      <dgm:t>
        <a:bodyPr/>
        <a:lstStyle/>
        <a:p>
          <a:endParaRPr lang="en-GB"/>
        </a:p>
      </dgm:t>
    </dgm:pt>
    <dgm:pt modelId="{F31DDA30-AC15-47BE-8513-D0B243DA338A}" type="pres">
      <dgm:prSet presAssocID="{9976AA6C-CDB4-44C2-AEBC-B01C375E2858}" presName="Accent" presStyleLbl="node1" presStyleIdx="0" presStyleCnt="2" custScaleX="207364" custScaleY="82885"/>
      <dgm:spPr/>
      <dgm:t>
        <a:bodyPr/>
        <a:lstStyle/>
        <a:p>
          <a:endParaRPr lang="en-GB"/>
        </a:p>
      </dgm:t>
    </dgm:pt>
    <dgm:pt modelId="{30069D7D-E935-4360-9F80-2D44D2C53DD1}" type="pres">
      <dgm:prSet presAssocID="{9976AA6C-CDB4-44C2-AEBC-B01C375E2858}" presName="Parent1" presStyleLbl="revTx" presStyleIdx="0" presStyleCnt="2" custScaleX="247717">
        <dgm:presLayoutVars>
          <dgm:chMax val="1"/>
          <dgm:chPref val="1"/>
          <dgm:bulletEnabled val="1"/>
        </dgm:presLayoutVars>
      </dgm:prSet>
      <dgm:spPr/>
      <dgm:t>
        <a:bodyPr/>
        <a:lstStyle/>
        <a:p>
          <a:endParaRPr lang="en-GB"/>
        </a:p>
      </dgm:t>
    </dgm:pt>
    <dgm:pt modelId="{663EC8B8-1FDB-45A5-8861-B36C04B00AC9}" type="pres">
      <dgm:prSet presAssocID="{E86E4AEA-CF96-48B5-A52D-4011BF5760C7}" presName="Accent2" presStyleCnt="0"/>
      <dgm:spPr/>
      <dgm:t>
        <a:bodyPr/>
        <a:lstStyle/>
        <a:p>
          <a:endParaRPr lang="en-GB"/>
        </a:p>
      </dgm:t>
    </dgm:pt>
    <dgm:pt modelId="{C1F18CFD-3F4C-42F7-809F-593200489BDF}" type="pres">
      <dgm:prSet presAssocID="{E86E4AEA-CF96-48B5-A52D-4011BF5760C7}" presName="Accent" presStyleLbl="node1" presStyleIdx="1" presStyleCnt="2" custScaleX="206814" custScaleY="78877" custLinFactNeighborX="-12111"/>
      <dgm:spPr/>
      <dgm:t>
        <a:bodyPr/>
        <a:lstStyle/>
        <a:p>
          <a:endParaRPr lang="en-GB"/>
        </a:p>
      </dgm:t>
    </dgm:pt>
    <dgm:pt modelId="{91198CED-0A94-456B-97BE-844B4C9D9154}" type="pres">
      <dgm:prSet presAssocID="{E86E4AEA-CF96-48B5-A52D-4011BF5760C7}" presName="Parent2" presStyleLbl="revTx" presStyleIdx="1" presStyleCnt="2" custScaleX="223958" custLinFactNeighborX="-27369">
        <dgm:presLayoutVars>
          <dgm:chMax val="1"/>
          <dgm:chPref val="1"/>
          <dgm:bulletEnabled val="1"/>
        </dgm:presLayoutVars>
      </dgm:prSet>
      <dgm:spPr/>
      <dgm:t>
        <a:bodyPr/>
        <a:lstStyle/>
        <a:p>
          <a:endParaRPr lang="en-GB"/>
        </a:p>
      </dgm:t>
    </dgm:pt>
  </dgm:ptLst>
  <dgm:cxnLst>
    <dgm:cxn modelId="{7E9492AA-D4FF-488E-B405-3A5F9ADDBEB9}" type="presOf" srcId="{499AE2AA-35EC-4538-B30D-53D00E83BBB7}" destId="{3C502D24-70A1-4A89-A16D-73AC4AE82EB9}" srcOrd="0" destOrd="0" presId="urn:microsoft.com/office/officeart/2009/layout/CircleArrowProcess"/>
    <dgm:cxn modelId="{523E44ED-E884-4DF0-9DA7-359911DBE6F4}" srcId="{499AE2AA-35EC-4538-B30D-53D00E83BBB7}" destId="{E86E4AEA-CF96-48B5-A52D-4011BF5760C7}" srcOrd="1" destOrd="0" parTransId="{9D711D7B-3B65-4B24-9A0D-F7AA9A379D93}" sibTransId="{B0A60893-E38C-4858-9D3D-361A5F1B4E6E}"/>
    <dgm:cxn modelId="{47FBD265-2215-4A23-9BB4-0DE731644EEC}" type="presOf" srcId="{9976AA6C-CDB4-44C2-AEBC-B01C375E2858}" destId="{30069D7D-E935-4360-9F80-2D44D2C53DD1}" srcOrd="0" destOrd="0" presId="urn:microsoft.com/office/officeart/2009/layout/CircleArrowProcess"/>
    <dgm:cxn modelId="{81E63346-1C7B-48D6-8469-0760F02F0C1A}" type="presOf" srcId="{E86E4AEA-CF96-48B5-A52D-4011BF5760C7}" destId="{91198CED-0A94-456B-97BE-844B4C9D9154}" srcOrd="0" destOrd="0" presId="urn:microsoft.com/office/officeart/2009/layout/CircleArrowProcess"/>
    <dgm:cxn modelId="{85C29227-D110-4B42-B679-2D6A13D35B8B}" srcId="{499AE2AA-35EC-4538-B30D-53D00E83BBB7}" destId="{9976AA6C-CDB4-44C2-AEBC-B01C375E2858}" srcOrd="0" destOrd="0" parTransId="{C1A23ADB-533E-4B29-8462-791A4908BA71}" sibTransId="{A65624A3-CE74-474E-8457-95BD763E5FFB}"/>
    <dgm:cxn modelId="{A6292D57-2441-426B-89BA-8BA8714F7362}" type="presParOf" srcId="{3C502D24-70A1-4A89-A16D-73AC4AE82EB9}" destId="{39503267-9FEE-4048-AE36-E384589C747B}" srcOrd="0" destOrd="0" presId="urn:microsoft.com/office/officeart/2009/layout/CircleArrowProcess"/>
    <dgm:cxn modelId="{E984F54B-3592-450B-9D37-4E58A5E06EA8}" type="presParOf" srcId="{39503267-9FEE-4048-AE36-E384589C747B}" destId="{F31DDA30-AC15-47BE-8513-D0B243DA338A}" srcOrd="0" destOrd="0" presId="urn:microsoft.com/office/officeart/2009/layout/CircleArrowProcess"/>
    <dgm:cxn modelId="{EDA7830C-CA7F-433C-A74D-7C8756F642E3}" type="presParOf" srcId="{3C502D24-70A1-4A89-A16D-73AC4AE82EB9}" destId="{30069D7D-E935-4360-9F80-2D44D2C53DD1}" srcOrd="1" destOrd="0" presId="urn:microsoft.com/office/officeart/2009/layout/CircleArrowProcess"/>
    <dgm:cxn modelId="{FAC524CE-AC1C-4F06-A191-033196C93EAC}" type="presParOf" srcId="{3C502D24-70A1-4A89-A16D-73AC4AE82EB9}" destId="{663EC8B8-1FDB-45A5-8861-B36C04B00AC9}" srcOrd="2" destOrd="0" presId="urn:microsoft.com/office/officeart/2009/layout/CircleArrowProcess"/>
    <dgm:cxn modelId="{2955A45F-45AE-41CF-982A-D84837C77352}" type="presParOf" srcId="{663EC8B8-1FDB-45A5-8861-B36C04B00AC9}" destId="{C1F18CFD-3F4C-42F7-809F-593200489BDF}" srcOrd="0" destOrd="0" presId="urn:microsoft.com/office/officeart/2009/layout/CircleArrowProcess"/>
    <dgm:cxn modelId="{647BB691-30E3-42D0-8C71-4F0EE7607C3A}" type="presParOf" srcId="{3C502D24-70A1-4A89-A16D-73AC4AE82EB9}" destId="{91198CED-0A94-456B-97BE-844B4C9D9154}" srcOrd="3"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F49B593-6D4C-47BA-B29A-348D61EFD46E}" type="doc">
      <dgm:prSet loTypeId="urn:microsoft.com/office/officeart/2009/layout/CircleArrowProcess" loCatId="process" qsTypeId="urn:microsoft.com/office/officeart/2005/8/quickstyle/simple1" qsCatId="simple" csTypeId="urn:microsoft.com/office/officeart/2005/8/colors/accent1_5" csCatId="accent1" phldr="1"/>
      <dgm:spPr/>
      <dgm:t>
        <a:bodyPr/>
        <a:lstStyle/>
        <a:p>
          <a:endParaRPr lang="en-GB"/>
        </a:p>
      </dgm:t>
    </dgm:pt>
    <dgm:pt modelId="{7E0AB616-E167-445E-9A8E-474D13B242A4}">
      <dgm:prSet phldrT="[Text]"/>
      <dgm:spPr/>
      <dgm:t>
        <a:bodyPr/>
        <a:lstStyle/>
        <a:p>
          <a:pPr rtl="0"/>
          <a:r>
            <a:rPr lang="en-GB" dirty="0" smtClean="0"/>
            <a:t>Name two data compression techniques.</a:t>
          </a:r>
          <a:endParaRPr lang="en-GB" dirty="0"/>
        </a:p>
      </dgm:t>
    </dgm:pt>
    <dgm:pt modelId="{8021A334-E469-4CDB-85B7-70620EDC77AB}" type="parTrans" cxnId="{FA236085-14E0-49D3-9D2C-90EC7A05661E}">
      <dgm:prSet/>
      <dgm:spPr/>
      <dgm:t>
        <a:bodyPr/>
        <a:lstStyle/>
        <a:p>
          <a:endParaRPr lang="en-GB"/>
        </a:p>
      </dgm:t>
    </dgm:pt>
    <dgm:pt modelId="{F424DFE3-9A98-473C-9DC0-9483DB429482}" type="sibTrans" cxnId="{FA236085-14E0-49D3-9D2C-90EC7A05661E}">
      <dgm:prSet/>
      <dgm:spPr/>
      <dgm:t>
        <a:bodyPr/>
        <a:lstStyle/>
        <a:p>
          <a:endParaRPr lang="en-GB"/>
        </a:p>
      </dgm:t>
    </dgm:pt>
    <dgm:pt modelId="{5B59C5F7-EF89-472D-8CDC-4905D9E91DA2}">
      <dgm:prSet phldrT="[Text]" custT="1"/>
      <dgm:spPr/>
      <dgm:t>
        <a:bodyPr/>
        <a:lstStyle/>
        <a:p>
          <a:pPr rtl="0"/>
          <a:r>
            <a:rPr lang="en-GB" sz="1800" dirty="0" smtClean="0"/>
            <a:t>Explain how data can be compressed using </a:t>
          </a:r>
          <a:r>
            <a:rPr lang="en-GB" sz="1800" dirty="0" smtClean="0"/>
            <a:t>Run Length Encoding (RLE)</a:t>
          </a:r>
          <a:r>
            <a:rPr lang="en-GB" sz="1800" dirty="0" smtClean="0"/>
            <a:t>.</a:t>
          </a:r>
          <a:endParaRPr lang="en-GB" sz="1800" dirty="0"/>
        </a:p>
      </dgm:t>
    </dgm:pt>
    <dgm:pt modelId="{E5CD1F63-10BE-4EB7-8DA2-BCC99DE8552F}" type="parTrans" cxnId="{EC0B4401-1355-4BFF-9B83-16D7B1E57F3A}">
      <dgm:prSet/>
      <dgm:spPr/>
      <dgm:t>
        <a:bodyPr/>
        <a:lstStyle/>
        <a:p>
          <a:endParaRPr lang="en-GB"/>
        </a:p>
      </dgm:t>
    </dgm:pt>
    <dgm:pt modelId="{0F963691-EACB-47E6-B281-62BF705ECAD0}" type="sibTrans" cxnId="{EC0B4401-1355-4BFF-9B83-16D7B1E57F3A}">
      <dgm:prSet/>
      <dgm:spPr/>
      <dgm:t>
        <a:bodyPr/>
        <a:lstStyle/>
        <a:p>
          <a:endParaRPr lang="en-GB"/>
        </a:p>
      </dgm:t>
    </dgm:pt>
    <dgm:pt modelId="{C27AFCF3-7229-4176-BCAA-38561243ABD3}">
      <dgm:prSet phldrT="[Text]" custT="1"/>
      <dgm:spPr/>
      <dgm:t>
        <a:bodyPr/>
        <a:lstStyle/>
        <a:p>
          <a:pPr rtl="0"/>
          <a:r>
            <a:rPr lang="en-GB" sz="1800" dirty="0" smtClean="0"/>
            <a:t>Use </a:t>
          </a:r>
          <a:r>
            <a:rPr lang="en-GB" sz="1800" dirty="0" smtClean="0"/>
            <a:t>Run Length Encoding (RLE)</a:t>
          </a:r>
          <a:r>
            <a:rPr lang="en-GB" sz="1800" dirty="0" smtClean="0"/>
            <a:t> </a:t>
          </a:r>
          <a:r>
            <a:rPr lang="en-GB" sz="1800" dirty="0" smtClean="0"/>
            <a:t>to transform bitmapped images into compressed files.</a:t>
          </a:r>
          <a:endParaRPr lang="en-GB" sz="1800" dirty="0"/>
        </a:p>
      </dgm:t>
    </dgm:pt>
    <dgm:pt modelId="{DA2CA582-32A3-4EF6-B772-8191BF7B443F}" type="parTrans" cxnId="{E95A387A-D99B-47CB-88E5-D75FB17FB9C7}">
      <dgm:prSet/>
      <dgm:spPr/>
      <dgm:t>
        <a:bodyPr/>
        <a:lstStyle/>
        <a:p>
          <a:endParaRPr lang="en-GB"/>
        </a:p>
      </dgm:t>
    </dgm:pt>
    <dgm:pt modelId="{9CCF24F9-AFDB-403E-A07F-0E4972F27FB6}" type="sibTrans" cxnId="{E95A387A-D99B-47CB-88E5-D75FB17FB9C7}">
      <dgm:prSet/>
      <dgm:spPr/>
      <dgm:t>
        <a:bodyPr/>
        <a:lstStyle/>
        <a:p>
          <a:endParaRPr lang="en-GB"/>
        </a:p>
      </dgm:t>
    </dgm:pt>
    <dgm:pt modelId="{C5E8C217-09B5-4674-A36F-30A35CE16670}" type="pres">
      <dgm:prSet presAssocID="{7F49B593-6D4C-47BA-B29A-348D61EFD46E}" presName="Name0" presStyleCnt="0">
        <dgm:presLayoutVars>
          <dgm:chMax val="7"/>
          <dgm:chPref val="7"/>
          <dgm:dir/>
          <dgm:animLvl val="lvl"/>
        </dgm:presLayoutVars>
      </dgm:prSet>
      <dgm:spPr/>
      <dgm:t>
        <a:bodyPr/>
        <a:lstStyle/>
        <a:p>
          <a:endParaRPr lang="en-GB"/>
        </a:p>
      </dgm:t>
    </dgm:pt>
    <dgm:pt modelId="{C15337C1-9457-4ECA-A836-F94ECE20D904}" type="pres">
      <dgm:prSet presAssocID="{7E0AB616-E167-445E-9A8E-474D13B242A4}" presName="Accent1" presStyleCnt="0"/>
      <dgm:spPr/>
      <dgm:t>
        <a:bodyPr/>
        <a:lstStyle/>
        <a:p>
          <a:endParaRPr lang="en-GB"/>
        </a:p>
      </dgm:t>
    </dgm:pt>
    <dgm:pt modelId="{97823B77-B018-42CC-AAB4-956D909CD02B}" type="pres">
      <dgm:prSet presAssocID="{7E0AB616-E167-445E-9A8E-474D13B242A4}" presName="Accent" presStyleLbl="node1" presStyleIdx="0" presStyleCnt="3" custScaleX="274082"/>
      <dgm:spPr/>
      <dgm:t>
        <a:bodyPr/>
        <a:lstStyle/>
        <a:p>
          <a:endParaRPr lang="en-GB"/>
        </a:p>
      </dgm:t>
    </dgm:pt>
    <dgm:pt modelId="{8409183B-D54B-4980-98B1-63E6083F687D}" type="pres">
      <dgm:prSet presAssocID="{7E0AB616-E167-445E-9A8E-474D13B242A4}" presName="Parent1" presStyleLbl="revTx" presStyleIdx="0" presStyleCnt="3" custScaleX="410321">
        <dgm:presLayoutVars>
          <dgm:chMax val="1"/>
          <dgm:chPref val="1"/>
          <dgm:bulletEnabled val="1"/>
        </dgm:presLayoutVars>
      </dgm:prSet>
      <dgm:spPr/>
      <dgm:t>
        <a:bodyPr/>
        <a:lstStyle/>
        <a:p>
          <a:endParaRPr lang="en-GB"/>
        </a:p>
      </dgm:t>
    </dgm:pt>
    <dgm:pt modelId="{F76CA3F0-A97E-4B67-9FC1-AAADD32879D0}" type="pres">
      <dgm:prSet presAssocID="{5B59C5F7-EF89-472D-8CDC-4905D9E91DA2}" presName="Accent2" presStyleCnt="0"/>
      <dgm:spPr/>
      <dgm:t>
        <a:bodyPr/>
        <a:lstStyle/>
        <a:p>
          <a:endParaRPr lang="en-GB"/>
        </a:p>
      </dgm:t>
    </dgm:pt>
    <dgm:pt modelId="{C5A6E443-D580-48FB-B906-ECFCB86C0339}" type="pres">
      <dgm:prSet presAssocID="{5B59C5F7-EF89-472D-8CDC-4905D9E91DA2}" presName="Accent" presStyleLbl="node1" presStyleIdx="1" presStyleCnt="3" custScaleX="290482" custLinFactNeighborX="-14306"/>
      <dgm:spPr/>
      <dgm:t>
        <a:bodyPr/>
        <a:lstStyle/>
        <a:p>
          <a:endParaRPr lang="en-GB"/>
        </a:p>
      </dgm:t>
    </dgm:pt>
    <dgm:pt modelId="{AAE30A80-9144-4466-8174-278CCD57FA46}" type="pres">
      <dgm:prSet presAssocID="{5B59C5F7-EF89-472D-8CDC-4905D9E91DA2}" presName="Parent2" presStyleLbl="revTx" presStyleIdx="1" presStyleCnt="3" custScaleX="325204" custLinFactNeighborX="-71521">
        <dgm:presLayoutVars>
          <dgm:chMax val="1"/>
          <dgm:chPref val="1"/>
          <dgm:bulletEnabled val="1"/>
        </dgm:presLayoutVars>
      </dgm:prSet>
      <dgm:spPr/>
      <dgm:t>
        <a:bodyPr/>
        <a:lstStyle/>
        <a:p>
          <a:endParaRPr lang="en-GB"/>
        </a:p>
      </dgm:t>
    </dgm:pt>
    <dgm:pt modelId="{1E9729B8-FF3F-40D7-A314-D7A2FCB5D8FC}" type="pres">
      <dgm:prSet presAssocID="{C27AFCF3-7229-4176-BCAA-38561243ABD3}" presName="Accent3" presStyleCnt="0"/>
      <dgm:spPr/>
      <dgm:t>
        <a:bodyPr/>
        <a:lstStyle/>
        <a:p>
          <a:endParaRPr lang="en-GB"/>
        </a:p>
      </dgm:t>
    </dgm:pt>
    <dgm:pt modelId="{F823586D-B9A6-4931-8EFE-365F8D45C812}" type="pres">
      <dgm:prSet presAssocID="{C27AFCF3-7229-4176-BCAA-38561243ABD3}" presName="Accent" presStyleLbl="node1" presStyleIdx="2" presStyleCnt="3" custScaleX="308320" custLinFactNeighborX="8882" custLinFactNeighborY="12849"/>
      <dgm:spPr/>
      <dgm:t>
        <a:bodyPr/>
        <a:lstStyle/>
        <a:p>
          <a:endParaRPr lang="en-GB"/>
        </a:p>
      </dgm:t>
    </dgm:pt>
    <dgm:pt modelId="{7A7B2DAD-C62B-42DB-BF05-4043B6971EF0}" type="pres">
      <dgm:prSet presAssocID="{C27AFCF3-7229-4176-BCAA-38561243ABD3}" presName="Parent3" presStyleLbl="revTx" presStyleIdx="2" presStyleCnt="3" custScaleX="397545" custLinFactNeighborX="13935" custLinFactNeighborY="42467">
        <dgm:presLayoutVars>
          <dgm:chMax val="1"/>
          <dgm:chPref val="1"/>
          <dgm:bulletEnabled val="1"/>
        </dgm:presLayoutVars>
      </dgm:prSet>
      <dgm:spPr/>
      <dgm:t>
        <a:bodyPr/>
        <a:lstStyle/>
        <a:p>
          <a:endParaRPr lang="en-GB"/>
        </a:p>
      </dgm:t>
    </dgm:pt>
  </dgm:ptLst>
  <dgm:cxnLst>
    <dgm:cxn modelId="{36531DB5-E71A-4158-A6C9-CFA0E108F4F2}" type="presOf" srcId="{7F49B593-6D4C-47BA-B29A-348D61EFD46E}" destId="{C5E8C217-09B5-4674-A36F-30A35CE16670}" srcOrd="0" destOrd="0" presId="urn:microsoft.com/office/officeart/2009/layout/CircleArrowProcess"/>
    <dgm:cxn modelId="{1B3F3373-96F5-4A3F-AC9D-453DF1EA3FFC}" type="presOf" srcId="{7E0AB616-E167-445E-9A8E-474D13B242A4}" destId="{8409183B-D54B-4980-98B1-63E6083F687D}" srcOrd="0" destOrd="0" presId="urn:microsoft.com/office/officeart/2009/layout/CircleArrowProcess"/>
    <dgm:cxn modelId="{90EBC939-3F69-4443-891A-9B841D6BF758}" type="presOf" srcId="{C27AFCF3-7229-4176-BCAA-38561243ABD3}" destId="{7A7B2DAD-C62B-42DB-BF05-4043B6971EF0}" srcOrd="0" destOrd="0" presId="urn:microsoft.com/office/officeart/2009/layout/CircleArrowProcess"/>
    <dgm:cxn modelId="{EC0B4401-1355-4BFF-9B83-16D7B1E57F3A}" srcId="{7F49B593-6D4C-47BA-B29A-348D61EFD46E}" destId="{5B59C5F7-EF89-472D-8CDC-4905D9E91DA2}" srcOrd="1" destOrd="0" parTransId="{E5CD1F63-10BE-4EB7-8DA2-BCC99DE8552F}" sibTransId="{0F963691-EACB-47E6-B281-62BF705ECAD0}"/>
    <dgm:cxn modelId="{FA236085-14E0-49D3-9D2C-90EC7A05661E}" srcId="{7F49B593-6D4C-47BA-B29A-348D61EFD46E}" destId="{7E0AB616-E167-445E-9A8E-474D13B242A4}" srcOrd="0" destOrd="0" parTransId="{8021A334-E469-4CDB-85B7-70620EDC77AB}" sibTransId="{F424DFE3-9A98-473C-9DC0-9483DB429482}"/>
    <dgm:cxn modelId="{DFC62702-CACF-4D38-91FA-A56781C9C483}" type="presOf" srcId="{5B59C5F7-EF89-472D-8CDC-4905D9E91DA2}" destId="{AAE30A80-9144-4466-8174-278CCD57FA46}" srcOrd="0" destOrd="0" presId="urn:microsoft.com/office/officeart/2009/layout/CircleArrowProcess"/>
    <dgm:cxn modelId="{E95A387A-D99B-47CB-88E5-D75FB17FB9C7}" srcId="{7F49B593-6D4C-47BA-B29A-348D61EFD46E}" destId="{C27AFCF3-7229-4176-BCAA-38561243ABD3}" srcOrd="2" destOrd="0" parTransId="{DA2CA582-32A3-4EF6-B772-8191BF7B443F}" sibTransId="{9CCF24F9-AFDB-403E-A07F-0E4972F27FB6}"/>
    <dgm:cxn modelId="{48681516-539E-4D8C-8EED-112A5EBF4EE2}" type="presParOf" srcId="{C5E8C217-09B5-4674-A36F-30A35CE16670}" destId="{C15337C1-9457-4ECA-A836-F94ECE20D904}" srcOrd="0" destOrd="0" presId="urn:microsoft.com/office/officeart/2009/layout/CircleArrowProcess"/>
    <dgm:cxn modelId="{2A2DED19-07FA-4B70-B932-0A845E64D5C8}" type="presParOf" srcId="{C15337C1-9457-4ECA-A836-F94ECE20D904}" destId="{97823B77-B018-42CC-AAB4-956D909CD02B}" srcOrd="0" destOrd="0" presId="urn:microsoft.com/office/officeart/2009/layout/CircleArrowProcess"/>
    <dgm:cxn modelId="{FC7787D9-5924-4C73-8F98-C869C4FD238D}" type="presParOf" srcId="{C5E8C217-09B5-4674-A36F-30A35CE16670}" destId="{8409183B-D54B-4980-98B1-63E6083F687D}" srcOrd="1" destOrd="0" presId="urn:microsoft.com/office/officeart/2009/layout/CircleArrowProcess"/>
    <dgm:cxn modelId="{1A540035-B34D-47B5-AAF0-5E4C59A17964}" type="presParOf" srcId="{C5E8C217-09B5-4674-A36F-30A35CE16670}" destId="{F76CA3F0-A97E-4B67-9FC1-AAADD32879D0}" srcOrd="2" destOrd="0" presId="urn:microsoft.com/office/officeart/2009/layout/CircleArrowProcess"/>
    <dgm:cxn modelId="{87F4DADE-CC07-4908-B01F-6D555F3EA5D7}" type="presParOf" srcId="{F76CA3F0-A97E-4B67-9FC1-AAADD32879D0}" destId="{C5A6E443-D580-48FB-B906-ECFCB86C0339}" srcOrd="0" destOrd="0" presId="urn:microsoft.com/office/officeart/2009/layout/CircleArrowProcess"/>
    <dgm:cxn modelId="{CE5409E0-1920-4FCE-BEDC-0DE2AD14A6DC}" type="presParOf" srcId="{C5E8C217-09B5-4674-A36F-30A35CE16670}" destId="{AAE30A80-9144-4466-8174-278CCD57FA46}" srcOrd="3" destOrd="0" presId="urn:microsoft.com/office/officeart/2009/layout/CircleArrowProcess"/>
    <dgm:cxn modelId="{33F88F59-7A36-4A6C-A632-03A35BFEAB1A}" type="presParOf" srcId="{C5E8C217-09B5-4674-A36F-30A35CE16670}" destId="{1E9729B8-FF3F-40D7-A314-D7A2FCB5D8FC}" srcOrd="4" destOrd="0" presId="urn:microsoft.com/office/officeart/2009/layout/CircleArrowProcess"/>
    <dgm:cxn modelId="{C64D9C31-8CF5-4593-B202-64E5ED83E4E8}" type="presParOf" srcId="{1E9729B8-FF3F-40D7-A314-D7A2FCB5D8FC}" destId="{F823586D-B9A6-4931-8EFE-365F8D45C812}" srcOrd="0" destOrd="0" presId="urn:microsoft.com/office/officeart/2009/layout/CircleArrowProcess"/>
    <dgm:cxn modelId="{1BFB53E9-2FFA-4454-85FC-B560B150CB61}" type="presParOf" srcId="{C5E8C217-09B5-4674-A36F-30A35CE16670}" destId="{7A7B2DAD-C62B-42DB-BF05-4043B6971EF0}" srcOrd="5"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1DDA30-AC15-47BE-8513-D0B243DA338A}">
      <dsp:nvSpPr>
        <dsp:cNvPr id="0" name=""/>
        <dsp:cNvSpPr/>
      </dsp:nvSpPr>
      <dsp:spPr>
        <a:xfrm>
          <a:off x="413596" y="238825"/>
          <a:ext cx="5616616" cy="2245069"/>
        </a:xfrm>
        <a:prstGeom prst="circularArrow">
          <a:avLst>
            <a:gd name="adj1" fmla="val 10980"/>
            <a:gd name="adj2" fmla="val 1142322"/>
            <a:gd name="adj3" fmla="val 4500000"/>
            <a:gd name="adj4" fmla="val 10800000"/>
            <a:gd name="adj5" fmla="val 12500"/>
          </a:avLst>
        </a:prstGeom>
        <a:solidFill>
          <a:schemeClr val="accent1">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069D7D-E935-4360-9F80-2D44D2C53DD1}">
      <dsp:nvSpPr>
        <dsp:cNvPr id="0" name=""/>
        <dsp:cNvSpPr/>
      </dsp:nvSpPr>
      <dsp:spPr>
        <a:xfrm>
          <a:off x="1349699" y="987675"/>
          <a:ext cx="3743434" cy="7554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800100" rtl="0">
            <a:lnSpc>
              <a:spcPct val="90000"/>
            </a:lnSpc>
            <a:spcBef>
              <a:spcPct val="0"/>
            </a:spcBef>
            <a:spcAft>
              <a:spcPct val="35000"/>
            </a:spcAft>
          </a:pPr>
          <a:r>
            <a:rPr lang="en-GB" sz="1800" kern="1200" dirty="0" smtClean="0"/>
            <a:t>Know approximate values for the sizes of some commonly found electronic file formats.</a:t>
          </a:r>
          <a:endParaRPr lang="en-GB" sz="1800" kern="1200" dirty="0"/>
        </a:p>
      </dsp:txBody>
      <dsp:txXfrm>
        <a:off x="1349699" y="987675"/>
        <a:ext cx="3743434" cy="755497"/>
      </dsp:txXfrm>
    </dsp:sp>
    <dsp:sp modelId="{C1F18CFD-3F4C-42F7-809F-593200489BDF}">
      <dsp:nvSpPr>
        <dsp:cNvPr id="0" name=""/>
        <dsp:cNvSpPr/>
      </dsp:nvSpPr>
      <dsp:spPr>
        <a:xfrm>
          <a:off x="-216021" y="1989029"/>
          <a:ext cx="4812303" cy="1836145"/>
        </a:xfrm>
        <a:prstGeom prst="blockArc">
          <a:avLst>
            <a:gd name="adj1" fmla="val 0"/>
            <a:gd name="adj2" fmla="val 18900000"/>
            <a:gd name="adj3" fmla="val 12740"/>
          </a:avLst>
        </a:prstGeom>
        <a:solidFill>
          <a:schemeClr val="accent1">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1198CED-0A94-456B-97BE-844B4C9D9154}">
      <dsp:nvSpPr>
        <dsp:cNvPr id="0" name=""/>
        <dsp:cNvSpPr/>
      </dsp:nvSpPr>
      <dsp:spPr>
        <a:xfrm>
          <a:off x="360039" y="2547031"/>
          <a:ext cx="3384394" cy="7554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800100" rtl="0">
            <a:lnSpc>
              <a:spcPct val="90000"/>
            </a:lnSpc>
            <a:spcBef>
              <a:spcPct val="0"/>
            </a:spcBef>
            <a:spcAft>
              <a:spcPct val="35000"/>
            </a:spcAft>
          </a:pPr>
          <a:r>
            <a:rPr lang="en-GB" sz="1800" kern="1200" dirty="0" smtClean="0"/>
            <a:t>Know why it is useful to be able to reduce the size of digital files.</a:t>
          </a:r>
          <a:endParaRPr lang="en-GB" sz="1800" kern="1200" dirty="0"/>
        </a:p>
      </dsp:txBody>
      <dsp:txXfrm>
        <a:off x="360039" y="2547031"/>
        <a:ext cx="3384394" cy="75549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823B77-B018-42CC-AAB4-956D909CD02B}">
      <dsp:nvSpPr>
        <dsp:cNvPr id="0" name=""/>
        <dsp:cNvSpPr/>
      </dsp:nvSpPr>
      <dsp:spPr>
        <a:xfrm>
          <a:off x="815356" y="0"/>
          <a:ext cx="5361350" cy="1956409"/>
        </a:xfrm>
        <a:prstGeom prst="circularArrow">
          <a:avLst>
            <a:gd name="adj1" fmla="val 10980"/>
            <a:gd name="adj2" fmla="val 1142322"/>
            <a:gd name="adj3" fmla="val 4500000"/>
            <a:gd name="adj4" fmla="val 10800000"/>
            <a:gd name="adj5" fmla="val 12500"/>
          </a:avLst>
        </a:prstGeom>
        <a:solidFill>
          <a:schemeClr val="accent1">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409183B-D54B-4980-98B1-63E6083F687D}">
      <dsp:nvSpPr>
        <dsp:cNvPr id="0" name=""/>
        <dsp:cNvSpPr/>
      </dsp:nvSpPr>
      <dsp:spPr>
        <a:xfrm>
          <a:off x="1263787" y="706323"/>
          <a:ext cx="4460081" cy="5433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800100" rtl="0">
            <a:lnSpc>
              <a:spcPct val="90000"/>
            </a:lnSpc>
            <a:spcBef>
              <a:spcPct val="0"/>
            </a:spcBef>
            <a:spcAft>
              <a:spcPct val="35000"/>
            </a:spcAft>
          </a:pPr>
          <a:r>
            <a:rPr lang="en-GB" sz="1800" kern="1200" dirty="0" smtClean="0"/>
            <a:t>Name two data compression techniques.</a:t>
          </a:r>
          <a:endParaRPr lang="en-GB" sz="1800" kern="1200" dirty="0"/>
        </a:p>
      </dsp:txBody>
      <dsp:txXfrm>
        <a:off x="1263787" y="706323"/>
        <a:ext cx="4460081" cy="543356"/>
      </dsp:txXfrm>
    </dsp:sp>
    <dsp:sp modelId="{C5A6E443-D580-48FB-B906-ECFCB86C0339}">
      <dsp:nvSpPr>
        <dsp:cNvPr id="0" name=""/>
        <dsp:cNvSpPr/>
      </dsp:nvSpPr>
      <dsp:spPr>
        <a:xfrm>
          <a:off x="-168188" y="1124102"/>
          <a:ext cx="5682153" cy="1956409"/>
        </a:xfrm>
        <a:prstGeom prst="leftCircularArrow">
          <a:avLst>
            <a:gd name="adj1" fmla="val 10980"/>
            <a:gd name="adj2" fmla="val 1142322"/>
            <a:gd name="adj3" fmla="val 6300000"/>
            <a:gd name="adj4" fmla="val 18900000"/>
            <a:gd name="adj5" fmla="val 12500"/>
          </a:avLst>
        </a:prstGeom>
        <a:solidFill>
          <a:schemeClr val="accent1">
            <a:alpha val="90000"/>
            <a:hueOff val="0"/>
            <a:satOff val="0"/>
            <a:lumOff val="0"/>
            <a:alphaOff val="-2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AE30A80-9144-4466-8174-278CCD57FA46}">
      <dsp:nvSpPr>
        <dsp:cNvPr id="0" name=""/>
        <dsp:cNvSpPr/>
      </dsp:nvSpPr>
      <dsp:spPr>
        <a:xfrm>
          <a:off x="407873" y="1836927"/>
          <a:ext cx="3534882" cy="5433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800100" rtl="0">
            <a:lnSpc>
              <a:spcPct val="90000"/>
            </a:lnSpc>
            <a:spcBef>
              <a:spcPct val="0"/>
            </a:spcBef>
            <a:spcAft>
              <a:spcPct val="35000"/>
            </a:spcAft>
          </a:pPr>
          <a:r>
            <a:rPr lang="en-GB" sz="1800" kern="1200" dirty="0" smtClean="0"/>
            <a:t>Explain how data can be compressed using </a:t>
          </a:r>
          <a:r>
            <a:rPr lang="en-GB" sz="1800" kern="1200" dirty="0" smtClean="0"/>
            <a:t>Run Length Encoding (RLE)</a:t>
          </a:r>
          <a:r>
            <a:rPr lang="en-GB" sz="1800" kern="1200" dirty="0" smtClean="0"/>
            <a:t>.</a:t>
          </a:r>
          <a:endParaRPr lang="en-GB" sz="1800" kern="1200" dirty="0"/>
        </a:p>
      </dsp:txBody>
      <dsp:txXfrm>
        <a:off x="407873" y="1836927"/>
        <a:ext cx="3534882" cy="543356"/>
      </dsp:txXfrm>
    </dsp:sp>
    <dsp:sp modelId="{F823586D-B9A6-4931-8EFE-365F8D45C812}">
      <dsp:nvSpPr>
        <dsp:cNvPr id="0" name=""/>
        <dsp:cNvSpPr/>
      </dsp:nvSpPr>
      <dsp:spPr>
        <a:xfrm>
          <a:off x="1055954" y="2598750"/>
          <a:ext cx="5181635" cy="1681276"/>
        </a:xfrm>
        <a:prstGeom prst="blockArc">
          <a:avLst>
            <a:gd name="adj1" fmla="val 13500000"/>
            <a:gd name="adj2" fmla="val 10800000"/>
            <a:gd name="adj3" fmla="val 12740"/>
          </a:avLst>
        </a:prstGeom>
        <a:solidFill>
          <a:schemeClr val="accent1">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A7B2DAD-C62B-42DB-BF05-4043B6971EF0}">
      <dsp:nvSpPr>
        <dsp:cNvPr id="0" name=""/>
        <dsp:cNvSpPr/>
      </dsp:nvSpPr>
      <dsp:spPr>
        <a:xfrm>
          <a:off x="1487264" y="3199905"/>
          <a:ext cx="4321209" cy="5433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800100" rtl="0">
            <a:lnSpc>
              <a:spcPct val="90000"/>
            </a:lnSpc>
            <a:spcBef>
              <a:spcPct val="0"/>
            </a:spcBef>
            <a:spcAft>
              <a:spcPct val="35000"/>
            </a:spcAft>
          </a:pPr>
          <a:r>
            <a:rPr lang="en-GB" sz="1800" kern="1200" dirty="0" smtClean="0"/>
            <a:t>Use </a:t>
          </a:r>
          <a:r>
            <a:rPr lang="en-GB" sz="1800" kern="1200" dirty="0" smtClean="0"/>
            <a:t>Run Length Encoding (RLE)</a:t>
          </a:r>
          <a:r>
            <a:rPr lang="en-GB" sz="1800" kern="1200" dirty="0" smtClean="0"/>
            <a:t> </a:t>
          </a:r>
          <a:r>
            <a:rPr lang="en-GB" sz="1800" kern="1200" dirty="0" smtClean="0"/>
            <a:t>to transform bitmapped images into compressed files.</a:t>
          </a:r>
          <a:endParaRPr lang="en-GB" sz="1800" kern="1200" dirty="0"/>
        </a:p>
      </dsp:txBody>
      <dsp:txXfrm>
        <a:off x="1487264" y="3199905"/>
        <a:ext cx="4321209" cy="543356"/>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6363" cy="511730"/>
          </a:xfrm>
          <a:prstGeom prst="rect">
            <a:avLst/>
          </a:prstGeom>
        </p:spPr>
        <p:txBody>
          <a:bodyPr vert="horz" lIns="94759" tIns="47380" rIns="94759" bIns="47380" rtlCol="0"/>
          <a:lstStyle>
            <a:lvl1pPr algn="l">
              <a:defRPr sz="1200"/>
            </a:lvl1pPr>
          </a:lstStyle>
          <a:p>
            <a:endParaRPr lang="en-GB"/>
          </a:p>
        </p:txBody>
      </p:sp>
      <p:sp>
        <p:nvSpPr>
          <p:cNvPr id="3" name="Date Placeholder 2"/>
          <p:cNvSpPr>
            <a:spLocks noGrp="1"/>
          </p:cNvSpPr>
          <p:nvPr>
            <p:ph type="dt" sz="quarter" idx="1"/>
          </p:nvPr>
        </p:nvSpPr>
        <p:spPr>
          <a:xfrm>
            <a:off x="4021295" y="1"/>
            <a:ext cx="3076363" cy="511730"/>
          </a:xfrm>
          <a:prstGeom prst="rect">
            <a:avLst/>
          </a:prstGeom>
        </p:spPr>
        <p:txBody>
          <a:bodyPr vert="horz" lIns="94759" tIns="47380" rIns="94759" bIns="47380" rtlCol="0"/>
          <a:lstStyle>
            <a:lvl1pPr algn="r">
              <a:defRPr sz="1200"/>
            </a:lvl1pPr>
          </a:lstStyle>
          <a:p>
            <a:fld id="{EEDE916A-3CDE-46DB-AFFB-7B794A0CE92E}" type="datetimeFigureOut">
              <a:rPr lang="en-GB" smtClean="0"/>
              <a:t>23/05/2016</a:t>
            </a:fld>
            <a:endParaRPr lang="en-GB"/>
          </a:p>
        </p:txBody>
      </p:sp>
      <p:sp>
        <p:nvSpPr>
          <p:cNvPr id="4" name="Footer Placeholder 3"/>
          <p:cNvSpPr>
            <a:spLocks noGrp="1"/>
          </p:cNvSpPr>
          <p:nvPr>
            <p:ph type="ftr" sz="quarter" idx="2"/>
          </p:nvPr>
        </p:nvSpPr>
        <p:spPr>
          <a:xfrm>
            <a:off x="1" y="9721107"/>
            <a:ext cx="3076363" cy="511730"/>
          </a:xfrm>
          <a:prstGeom prst="rect">
            <a:avLst/>
          </a:prstGeom>
        </p:spPr>
        <p:txBody>
          <a:bodyPr vert="horz" lIns="94759" tIns="47380" rIns="94759" bIns="47380" rtlCol="0" anchor="b"/>
          <a:lstStyle>
            <a:lvl1pPr algn="l">
              <a:defRPr sz="1200"/>
            </a:lvl1pPr>
          </a:lstStyle>
          <a:p>
            <a:endParaRPr lang="en-GB"/>
          </a:p>
        </p:txBody>
      </p:sp>
      <p:sp>
        <p:nvSpPr>
          <p:cNvPr id="5" name="Slide Number Placeholder 4"/>
          <p:cNvSpPr>
            <a:spLocks noGrp="1"/>
          </p:cNvSpPr>
          <p:nvPr>
            <p:ph type="sldNum" sz="quarter" idx="3"/>
          </p:nvPr>
        </p:nvSpPr>
        <p:spPr>
          <a:xfrm>
            <a:off x="4021295" y="9721107"/>
            <a:ext cx="3076363" cy="511730"/>
          </a:xfrm>
          <a:prstGeom prst="rect">
            <a:avLst/>
          </a:prstGeom>
        </p:spPr>
        <p:txBody>
          <a:bodyPr vert="horz" lIns="94759" tIns="47380" rIns="94759" bIns="47380" rtlCol="0" anchor="b"/>
          <a:lstStyle>
            <a:lvl1pPr algn="r">
              <a:defRPr sz="1200"/>
            </a:lvl1pPr>
          </a:lstStyle>
          <a:p>
            <a:fld id="{2AD8875D-9A4A-4916-AA64-C4BD54005E27}" type="slidenum">
              <a:rPr lang="en-GB" smtClean="0"/>
              <a:t>‹#›</a:t>
            </a:fld>
            <a:endParaRPr lang="en-GB"/>
          </a:p>
        </p:txBody>
      </p:sp>
    </p:spTree>
    <p:extLst>
      <p:ext uri="{BB962C8B-B14F-4D97-AF65-F5344CB8AC3E}">
        <p14:creationId xmlns:p14="http://schemas.microsoft.com/office/powerpoint/2010/main" val="11110628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6363" cy="511730"/>
          </a:xfrm>
          <a:prstGeom prst="rect">
            <a:avLst/>
          </a:prstGeom>
        </p:spPr>
        <p:txBody>
          <a:bodyPr vert="horz" lIns="94759" tIns="47380" rIns="94759" bIns="47380" rtlCol="0"/>
          <a:lstStyle>
            <a:lvl1pPr algn="l"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4021295" y="1"/>
            <a:ext cx="3076363" cy="511730"/>
          </a:xfrm>
          <a:prstGeom prst="rect">
            <a:avLst/>
          </a:prstGeom>
        </p:spPr>
        <p:txBody>
          <a:bodyPr vert="horz" lIns="94759" tIns="47380" rIns="94759" bIns="47380" rtlCol="0"/>
          <a:lstStyle>
            <a:lvl1pPr algn="r" fontAlgn="auto">
              <a:spcBef>
                <a:spcPts val="0"/>
              </a:spcBef>
              <a:spcAft>
                <a:spcPts val="0"/>
              </a:spcAft>
              <a:defRPr sz="1200">
                <a:latin typeface="+mn-lt"/>
              </a:defRPr>
            </a:lvl1pPr>
          </a:lstStyle>
          <a:p>
            <a:pPr>
              <a:defRPr/>
            </a:pPr>
            <a:fld id="{90D7274B-F31D-4D1A-81A2-1B1D469FCFAA}" type="datetimeFigureOut">
              <a:rPr lang="en-GB"/>
              <a:pPr>
                <a:defRPr/>
              </a:pPr>
              <a:t>23/05/2016</a:t>
            </a:fld>
            <a:endParaRPr lang="en-GB"/>
          </a:p>
        </p:txBody>
      </p:sp>
      <p:sp>
        <p:nvSpPr>
          <p:cNvPr id="4" name="Slide Image Placeholder 3"/>
          <p:cNvSpPr>
            <a:spLocks noGrp="1" noRot="1" noChangeAspect="1"/>
          </p:cNvSpPr>
          <p:nvPr>
            <p:ph type="sldImg" idx="2"/>
          </p:nvPr>
        </p:nvSpPr>
        <p:spPr>
          <a:xfrm>
            <a:off x="990600" y="766763"/>
            <a:ext cx="5118100" cy="3838575"/>
          </a:xfrm>
          <a:prstGeom prst="rect">
            <a:avLst/>
          </a:prstGeom>
          <a:noFill/>
          <a:ln w="12700">
            <a:solidFill>
              <a:prstClr val="black"/>
            </a:solidFill>
          </a:ln>
        </p:spPr>
        <p:txBody>
          <a:bodyPr vert="horz" lIns="94759" tIns="47380" rIns="94759" bIns="47380" rtlCol="0" anchor="ctr"/>
          <a:lstStyle/>
          <a:p>
            <a:pPr lvl="0"/>
            <a:endParaRPr lang="en-GB" noProof="0"/>
          </a:p>
        </p:txBody>
      </p:sp>
      <p:sp>
        <p:nvSpPr>
          <p:cNvPr id="5" name="Notes Placeholder 4"/>
          <p:cNvSpPr>
            <a:spLocks noGrp="1"/>
          </p:cNvSpPr>
          <p:nvPr>
            <p:ph type="body" sz="quarter" idx="3"/>
          </p:nvPr>
        </p:nvSpPr>
        <p:spPr>
          <a:xfrm>
            <a:off x="709931" y="4861442"/>
            <a:ext cx="5679440" cy="4605576"/>
          </a:xfrm>
          <a:prstGeom prst="rect">
            <a:avLst/>
          </a:prstGeom>
        </p:spPr>
        <p:txBody>
          <a:bodyPr vert="horz" lIns="94759" tIns="47380" rIns="94759" bIns="4738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1" y="9721107"/>
            <a:ext cx="3076363" cy="511730"/>
          </a:xfrm>
          <a:prstGeom prst="rect">
            <a:avLst/>
          </a:prstGeom>
        </p:spPr>
        <p:txBody>
          <a:bodyPr vert="horz" lIns="94759" tIns="47380" rIns="94759" bIns="47380" rtlCol="0" anchor="b"/>
          <a:lstStyle>
            <a:lvl1pPr algn="l" fontAlgn="auto">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4021295" y="9721107"/>
            <a:ext cx="3076363" cy="511730"/>
          </a:xfrm>
          <a:prstGeom prst="rect">
            <a:avLst/>
          </a:prstGeom>
        </p:spPr>
        <p:txBody>
          <a:bodyPr vert="horz" lIns="94759" tIns="47380" rIns="94759" bIns="47380" rtlCol="0" anchor="b"/>
          <a:lstStyle>
            <a:lvl1pPr algn="r" fontAlgn="auto">
              <a:spcBef>
                <a:spcPts val="0"/>
              </a:spcBef>
              <a:spcAft>
                <a:spcPts val="0"/>
              </a:spcAft>
              <a:defRPr sz="1200">
                <a:latin typeface="+mn-lt"/>
              </a:defRPr>
            </a:lvl1pPr>
          </a:lstStyle>
          <a:p>
            <a:pPr>
              <a:defRPr/>
            </a:pPr>
            <a:fld id="{33C44346-952B-428D-86C7-63F74109A88A}" type="slidenum">
              <a:rPr lang="en-GB"/>
              <a:pPr>
                <a:defRPr/>
              </a:pPr>
              <a:t>‹#›</a:t>
            </a:fld>
            <a:endParaRPr lang="en-GB"/>
          </a:p>
        </p:txBody>
      </p:sp>
    </p:spTree>
    <p:extLst>
      <p:ext uri="{BB962C8B-B14F-4D97-AF65-F5344CB8AC3E}">
        <p14:creationId xmlns:p14="http://schemas.microsoft.com/office/powerpoint/2010/main" val="41997483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1</a:t>
            </a:fld>
            <a:endParaRPr lang="en-GB"/>
          </a:p>
        </p:txBody>
      </p:sp>
    </p:spTree>
    <p:extLst>
      <p:ext uri="{BB962C8B-B14F-4D97-AF65-F5344CB8AC3E}">
        <p14:creationId xmlns:p14="http://schemas.microsoft.com/office/powerpoint/2010/main" val="2116576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b="1" dirty="0" smtClean="0">
                <a:solidFill>
                  <a:schemeClr val="accent1"/>
                </a:solidFill>
              </a:rPr>
              <a:t>Quiz</a:t>
            </a:r>
            <a:r>
              <a:rPr lang="en-GB" b="1" baseline="0" dirty="0" smtClean="0">
                <a:solidFill>
                  <a:schemeClr val="accent1"/>
                </a:solidFill>
              </a:rPr>
              <a:t> 1 </a:t>
            </a:r>
            <a:r>
              <a:rPr lang="en-GB" baseline="0" dirty="0" smtClean="0"/>
              <a:t>is available in the accompanying ‘Lesson plan and printable activities’ Word document.</a:t>
            </a:r>
            <a:endParaRPr lang="en-GB" dirty="0" smtClean="0"/>
          </a:p>
          <a:p>
            <a:endParaRPr lang="en-GB" dirty="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2</a:t>
            </a:fld>
            <a:endParaRPr lang="en-GB"/>
          </a:p>
        </p:txBody>
      </p:sp>
    </p:spTree>
    <p:extLst>
      <p:ext uri="{BB962C8B-B14F-4D97-AF65-F5344CB8AC3E}">
        <p14:creationId xmlns:p14="http://schemas.microsoft.com/office/powerpoint/2010/main" val="2868767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5</a:t>
            </a:fld>
            <a:endParaRPr lang="en-GB"/>
          </a:p>
        </p:txBody>
      </p:sp>
    </p:spTree>
    <p:extLst>
      <p:ext uri="{BB962C8B-B14F-4D97-AF65-F5344CB8AC3E}">
        <p14:creationId xmlns:p14="http://schemas.microsoft.com/office/powerpoint/2010/main" val="34425754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sz="1100" dirty="0" smtClean="0">
                <a:latin typeface="Arial" panose="020B0604020202020204" pitchFamily="34" charset="0"/>
                <a:cs typeface="Arial" panose="020B0604020202020204" pitchFamily="34" charset="0"/>
              </a:rPr>
              <a:t>The process of compression may be reversible or irreversible depending on the technique used.</a:t>
            </a:r>
            <a:endParaRPr lang="en-GB" sz="1100" i="1" dirty="0" smtClean="0">
              <a:latin typeface="Arial" panose="020B0604020202020204" pitchFamily="34" charset="0"/>
              <a:cs typeface="Arial"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6</a:t>
            </a:fld>
            <a:endParaRPr lang="en-GB"/>
          </a:p>
        </p:txBody>
      </p:sp>
    </p:spTree>
    <p:extLst>
      <p:ext uri="{BB962C8B-B14F-4D97-AF65-F5344CB8AC3E}">
        <p14:creationId xmlns:p14="http://schemas.microsoft.com/office/powerpoint/2010/main" val="34425754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100" dirty="0" smtClean="0">
                <a:latin typeface="Arial" panose="020B0604020202020204" pitchFamily="34" charset="0"/>
                <a:cs typeface="Arial" panose="020B0604020202020204" pitchFamily="34" charset="0"/>
              </a:rPr>
              <a:t>Make sure students are aware that</a:t>
            </a:r>
            <a:r>
              <a:rPr lang="en-GB" sz="1100" baseline="0" dirty="0" smtClean="0">
                <a:latin typeface="Arial" panose="020B0604020202020204" pitchFamily="34" charset="0"/>
                <a:cs typeface="Arial" panose="020B0604020202020204" pitchFamily="34" charset="0"/>
              </a:rPr>
              <a:t> they only need to know RLE and Huffman coding.</a:t>
            </a:r>
            <a:endParaRPr lang="en-GB" sz="11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7</a:t>
            </a:fld>
            <a:endParaRPr lang="en-GB"/>
          </a:p>
        </p:txBody>
      </p:sp>
    </p:spTree>
    <p:extLst>
      <p:ext uri="{BB962C8B-B14F-4D97-AF65-F5344CB8AC3E}">
        <p14:creationId xmlns:p14="http://schemas.microsoft.com/office/powerpoint/2010/main" val="13513545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sz="1100" dirty="0" smtClean="0">
                <a:latin typeface="Arial" panose="020B0604020202020204" pitchFamily="34" charset="0"/>
                <a:cs typeface="Arial" panose="020B0604020202020204" pitchFamily="34" charset="0"/>
              </a:rPr>
              <a:t>This</a:t>
            </a:r>
            <a:r>
              <a:rPr lang="en-GB" sz="1100" baseline="0" dirty="0" smtClean="0">
                <a:latin typeface="Arial" panose="020B0604020202020204" pitchFamily="34" charset="0"/>
                <a:cs typeface="Arial" panose="020B0604020202020204" pitchFamily="34" charset="0"/>
              </a:rPr>
              <a:t> timer bar takes five minutes and will turn purple when the time is up.</a:t>
            </a:r>
            <a:endParaRPr lang="en-GB" sz="1100" dirty="0" smtClean="0">
              <a:latin typeface="Arial" panose="020B0604020202020204" pitchFamily="34" charset="0"/>
              <a:cs typeface="Arial" panose="020B0604020202020204"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GB" sz="1100" dirty="0" smtClean="0">
                <a:latin typeface="Arial" panose="020B0604020202020204" pitchFamily="34" charset="0"/>
                <a:cs typeface="Arial" panose="020B0604020202020204" pitchFamily="34" charset="0"/>
              </a:rPr>
              <a:t>Students should use the internet</a:t>
            </a:r>
            <a:r>
              <a:rPr lang="en-GB" sz="1100" baseline="0" dirty="0" smtClean="0">
                <a:latin typeface="Arial" panose="020B0604020202020204" pitchFamily="34" charset="0"/>
                <a:cs typeface="Arial" panose="020B0604020202020204" pitchFamily="34" charset="0"/>
              </a:rPr>
              <a:t> for this task.</a:t>
            </a:r>
          </a:p>
          <a:p>
            <a:pPr marL="0" marR="0" indent="0" algn="l" defTabSz="914400" rtl="0" eaLnBrk="0" fontAlgn="base" latinLnBrk="0" hangingPunct="0">
              <a:lnSpc>
                <a:spcPct val="100000"/>
              </a:lnSpc>
              <a:spcBef>
                <a:spcPct val="30000"/>
              </a:spcBef>
              <a:spcAft>
                <a:spcPct val="0"/>
              </a:spcAft>
              <a:buClrTx/>
              <a:buSzTx/>
              <a:buFontTx/>
              <a:buNone/>
              <a:tabLst/>
              <a:defRPr/>
            </a:pPr>
            <a:r>
              <a:rPr lang="en-GB" sz="1100" dirty="0" smtClean="0">
                <a:latin typeface="Arial" panose="020B0604020202020204" pitchFamily="34" charset="0"/>
                <a:cs typeface="Arial" panose="020B0604020202020204" pitchFamily="34" charset="0"/>
              </a:rPr>
              <a:t>This method relies on the use of frequently occurring patterns of identical bit patterns in files – the core concept is that of referring to frequency/data pairs which are identified and encoded – this leads to a way of compressing the size of a file by reducing repetition in a file containing it.</a:t>
            </a:r>
          </a:p>
          <a:p>
            <a:endParaRPr lang="en-GB" sz="1100" b="1" i="0" kern="1200" dirty="0" smtClean="0">
              <a:solidFill>
                <a:schemeClr val="tx1"/>
              </a:solidFill>
              <a:effectLst/>
              <a:latin typeface="Arial" panose="020B0604020202020204" pitchFamily="34" charset="0"/>
              <a:ea typeface="+mn-ea"/>
              <a:cs typeface="Arial" panose="020B0604020202020204" pitchFamily="34" charset="0"/>
            </a:endParaRPr>
          </a:p>
          <a:p>
            <a:r>
              <a:rPr lang="en-GB" sz="1100" b="1" i="0" kern="1200" dirty="0" smtClean="0">
                <a:solidFill>
                  <a:schemeClr val="tx1"/>
                </a:solidFill>
                <a:effectLst/>
                <a:latin typeface="Arial" panose="020B0604020202020204" pitchFamily="34" charset="0"/>
                <a:ea typeface="+mn-ea"/>
                <a:cs typeface="Arial" panose="020B0604020202020204" pitchFamily="34" charset="0"/>
              </a:rPr>
              <a:t>Advantages and disadvantages </a:t>
            </a:r>
            <a:r>
              <a:rPr lang="en-GB" sz="1000" b="0" i="0" kern="1200" dirty="0" smtClean="0">
                <a:solidFill>
                  <a:schemeClr val="tx1"/>
                </a:solidFill>
                <a:effectLst/>
                <a:latin typeface="Arial" panose="020B0604020202020204" pitchFamily="34" charset="0"/>
                <a:ea typeface="+mn-ea"/>
                <a:cs typeface="Arial" panose="020B0604020202020204" pitchFamily="34" charset="0"/>
              </a:rPr>
              <a:t>(Source:</a:t>
            </a:r>
            <a:r>
              <a:rPr lang="en-GB" sz="1000" b="0" i="0" kern="1200" baseline="0" dirty="0" smtClean="0">
                <a:solidFill>
                  <a:schemeClr val="tx1"/>
                </a:solidFill>
                <a:effectLst/>
                <a:latin typeface="Arial" panose="020B0604020202020204" pitchFamily="34" charset="0"/>
                <a:ea typeface="+mn-ea"/>
                <a:cs typeface="Arial" panose="020B0604020202020204" pitchFamily="34" charset="0"/>
              </a:rPr>
              <a:t> </a:t>
            </a:r>
            <a:r>
              <a:rPr lang="en-GB" sz="1000" b="0" i="0" kern="1200" dirty="0" err="1" smtClean="0">
                <a:solidFill>
                  <a:schemeClr val="tx1"/>
                </a:solidFill>
                <a:effectLst/>
                <a:latin typeface="Arial" panose="020B0604020202020204" pitchFamily="34" charset="0"/>
                <a:ea typeface="+mn-ea"/>
                <a:cs typeface="Arial" panose="020B0604020202020204" pitchFamily="34" charset="0"/>
              </a:rPr>
              <a:t>prepressure.com</a:t>
            </a:r>
            <a:r>
              <a:rPr lang="en-GB" sz="1000" b="0" i="0" kern="1200" dirty="0" smtClean="0">
                <a:solidFill>
                  <a:schemeClr val="tx1"/>
                </a:solidFill>
                <a:effectLst/>
                <a:latin typeface="Arial" panose="020B0604020202020204" pitchFamily="34" charset="0"/>
                <a:ea typeface="+mn-ea"/>
                <a:cs typeface="Arial" panose="020B0604020202020204" pitchFamily="34" charset="0"/>
              </a:rPr>
              <a:t>/library/compression-algorithm/rle </a:t>
            </a:r>
          </a:p>
          <a:p>
            <a:r>
              <a:rPr lang="en-GB" sz="1100" b="0" i="0" kern="1200" dirty="0" smtClean="0">
                <a:solidFill>
                  <a:schemeClr val="tx1"/>
                </a:solidFill>
                <a:effectLst/>
                <a:latin typeface="Arial" panose="020B0604020202020204" pitchFamily="34" charset="0"/>
                <a:ea typeface="+mn-ea"/>
                <a:cs typeface="Arial" panose="020B0604020202020204" pitchFamily="34" charset="0"/>
              </a:rPr>
              <a:t>This algorithm is very easy to implement and does not require much CPU horsepower. RLE compression is only efficient with files that contain lots of repetitive data. These can be text files if they contain lots of spaces for indenting but line-art images that contain large white or black areas are far more suitable. Computer-generated </a:t>
            </a:r>
            <a:r>
              <a:rPr lang="en-GB" sz="1100" b="0" i="0" kern="1200" dirty="0" err="1" smtClean="0">
                <a:solidFill>
                  <a:schemeClr val="tx1"/>
                </a:solidFill>
                <a:effectLst/>
                <a:latin typeface="Arial" panose="020B0604020202020204" pitchFamily="34" charset="0"/>
                <a:ea typeface="+mn-ea"/>
                <a:cs typeface="Arial" panose="020B0604020202020204" pitchFamily="34" charset="0"/>
              </a:rPr>
              <a:t>color</a:t>
            </a:r>
            <a:r>
              <a:rPr lang="en-GB" sz="1100" b="0" i="0" kern="1200" dirty="0" smtClean="0">
                <a:solidFill>
                  <a:schemeClr val="tx1"/>
                </a:solidFill>
                <a:effectLst/>
                <a:latin typeface="Arial" panose="020B0604020202020204" pitchFamily="34" charset="0"/>
                <a:ea typeface="+mn-ea"/>
                <a:cs typeface="Arial" panose="020B0604020202020204" pitchFamily="34" charset="0"/>
              </a:rPr>
              <a:t> images (e.g. architectural drawings) can also give fair compression ratios.</a:t>
            </a:r>
          </a:p>
          <a:p>
            <a:pPr marL="0" marR="0" indent="0" algn="l" defTabSz="914400" rtl="0" eaLnBrk="0" fontAlgn="base" latinLnBrk="0" hangingPunct="0">
              <a:lnSpc>
                <a:spcPct val="100000"/>
              </a:lnSpc>
              <a:spcBef>
                <a:spcPct val="30000"/>
              </a:spcBef>
              <a:spcAft>
                <a:spcPct val="0"/>
              </a:spcAft>
              <a:buClrTx/>
              <a:buSzTx/>
              <a:buFontTx/>
              <a:buNone/>
              <a:tabLst/>
              <a:defRPr/>
            </a:pPr>
            <a:endParaRPr lang="en-GB" sz="1100"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8</a:t>
            </a:fld>
            <a:endParaRPr lang="en-GB"/>
          </a:p>
        </p:txBody>
      </p:sp>
    </p:spTree>
    <p:extLst>
      <p:ext uri="{BB962C8B-B14F-4D97-AF65-F5344CB8AC3E}">
        <p14:creationId xmlns:p14="http://schemas.microsoft.com/office/powerpoint/2010/main" val="12637620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b="1" dirty="0" smtClean="0">
                <a:solidFill>
                  <a:schemeClr val="accent1"/>
                </a:solidFill>
              </a:rPr>
              <a:t>Quiz</a:t>
            </a:r>
            <a:r>
              <a:rPr lang="en-GB" b="1" baseline="0" dirty="0" smtClean="0">
                <a:solidFill>
                  <a:schemeClr val="accent1"/>
                </a:solidFill>
              </a:rPr>
              <a:t> 2 </a:t>
            </a:r>
            <a:r>
              <a:rPr lang="en-GB" baseline="0" dirty="0" smtClean="0"/>
              <a:t>is available in the accompanying ‘Lesson plan and printable activities’ Word document.</a:t>
            </a:r>
            <a:endParaRPr lang="en-GB" dirty="0" smtClean="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10</a:t>
            </a:fld>
            <a:endParaRPr lang="en-GB"/>
          </a:p>
        </p:txBody>
      </p:sp>
    </p:spTree>
    <p:extLst>
      <p:ext uri="{BB962C8B-B14F-4D97-AF65-F5344CB8AC3E}">
        <p14:creationId xmlns:p14="http://schemas.microsoft.com/office/powerpoint/2010/main" val="1291461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F493E4E0-A18B-45C1-A67A-1721B824D0CA}" type="datetimeFigureOut">
              <a:rPr lang="en-GB"/>
              <a:pPr>
                <a:defRPr/>
              </a:pPr>
              <a:t>23/05/2016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A7402DD9-9FE0-4305-BD32-567E5B766487}" type="slidenum">
              <a:rPr lang="en-GB"/>
              <a:pPr>
                <a:defRPr/>
              </a:pPr>
              <a:t>‹#›</a:t>
            </a:fld>
            <a:endParaRPr lang="en-GB"/>
          </a:p>
        </p:txBody>
      </p:sp>
    </p:spTree>
    <p:extLst>
      <p:ext uri="{BB962C8B-B14F-4D97-AF65-F5344CB8AC3E}">
        <p14:creationId xmlns:p14="http://schemas.microsoft.com/office/powerpoint/2010/main" val="3826773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6CA0405E-B7F3-4CDC-BAE5-8E3FAE8B828D}" type="datetimeFigureOut">
              <a:rPr lang="en-GB"/>
              <a:pPr>
                <a:defRPr/>
              </a:pPr>
              <a:t>23/05/2016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E57B0FE-58DF-4E58-B731-79AA047D0B72}" type="slidenum">
              <a:rPr lang="en-GB"/>
              <a:pPr>
                <a:defRPr/>
              </a:pPr>
              <a:t>‹#›</a:t>
            </a:fld>
            <a:endParaRPr lang="en-GB"/>
          </a:p>
        </p:txBody>
      </p:sp>
    </p:spTree>
    <p:extLst>
      <p:ext uri="{BB962C8B-B14F-4D97-AF65-F5344CB8AC3E}">
        <p14:creationId xmlns:p14="http://schemas.microsoft.com/office/powerpoint/2010/main" val="3921683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19BE0163-BB5C-4D6F-839F-39D29807CD87}" type="datetimeFigureOut">
              <a:rPr lang="en-GB"/>
              <a:pPr>
                <a:defRPr/>
              </a:pPr>
              <a:t>23/05/2016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B663864-044C-4A5F-B0B0-4208E5142875}" type="slidenum">
              <a:rPr lang="en-GB"/>
              <a:pPr>
                <a:defRPr/>
              </a:pPr>
              <a:t>‹#›</a:t>
            </a:fld>
            <a:endParaRPr lang="en-GB"/>
          </a:p>
        </p:txBody>
      </p:sp>
    </p:spTree>
    <p:extLst>
      <p:ext uri="{BB962C8B-B14F-4D97-AF65-F5344CB8AC3E}">
        <p14:creationId xmlns:p14="http://schemas.microsoft.com/office/powerpoint/2010/main" val="924359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67F0664A-AFFB-4D0C-BC76-5A7A3CD55549}" type="datetimeFigureOut">
              <a:rPr lang="en-GB"/>
              <a:pPr>
                <a:defRPr/>
              </a:pPr>
              <a:t>23/05/2016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CA48E22D-FA5C-4FCA-B542-39CBEA219F38}" type="slidenum">
              <a:rPr lang="en-GB"/>
              <a:pPr>
                <a:defRPr/>
              </a:pPr>
              <a:t>‹#›</a:t>
            </a:fld>
            <a:endParaRPr lang="en-GB"/>
          </a:p>
        </p:txBody>
      </p:sp>
    </p:spTree>
    <p:extLst>
      <p:ext uri="{BB962C8B-B14F-4D97-AF65-F5344CB8AC3E}">
        <p14:creationId xmlns:p14="http://schemas.microsoft.com/office/powerpoint/2010/main" val="3095760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1A2E0C8-F264-45F3-AC70-4C9033A5DBC3}" type="datetimeFigureOut">
              <a:rPr lang="en-GB"/>
              <a:pPr>
                <a:defRPr/>
              </a:pPr>
              <a:t>23/05/2016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FC3F141-529B-43B4-B69F-12B4809DFCCD}" type="slidenum">
              <a:rPr lang="en-GB"/>
              <a:pPr>
                <a:defRPr/>
              </a:pPr>
              <a:t>‹#›</a:t>
            </a:fld>
            <a:endParaRPr lang="en-GB"/>
          </a:p>
        </p:txBody>
      </p:sp>
    </p:spTree>
    <p:extLst>
      <p:ext uri="{BB962C8B-B14F-4D97-AF65-F5344CB8AC3E}">
        <p14:creationId xmlns:p14="http://schemas.microsoft.com/office/powerpoint/2010/main" val="892014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0EB0DB04-99B5-498D-9168-41FD67386829}" type="datetimeFigureOut">
              <a:rPr lang="en-GB"/>
              <a:pPr>
                <a:defRPr/>
              </a:pPr>
              <a:t>23/05/2016</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B02C5AAE-1889-4765-B42D-6F3BCE9681AB}" type="slidenum">
              <a:rPr lang="en-GB"/>
              <a:pPr>
                <a:defRPr/>
              </a:pPr>
              <a:t>‹#›</a:t>
            </a:fld>
            <a:endParaRPr lang="en-GB"/>
          </a:p>
        </p:txBody>
      </p:sp>
    </p:spTree>
    <p:extLst>
      <p:ext uri="{BB962C8B-B14F-4D97-AF65-F5344CB8AC3E}">
        <p14:creationId xmlns:p14="http://schemas.microsoft.com/office/powerpoint/2010/main" val="2866634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3D26D3E7-8A2A-403A-879D-05CBC5FCE81C}" type="datetimeFigureOut">
              <a:rPr lang="en-GB"/>
              <a:pPr>
                <a:defRPr/>
              </a:pPr>
              <a:t>23/05/2016</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070ED400-5FB4-4F94-BB2F-F7975FB8C7F0}" type="slidenum">
              <a:rPr lang="en-GB"/>
              <a:pPr>
                <a:defRPr/>
              </a:pPr>
              <a:t>‹#›</a:t>
            </a:fld>
            <a:endParaRPr lang="en-GB"/>
          </a:p>
        </p:txBody>
      </p:sp>
    </p:spTree>
    <p:extLst>
      <p:ext uri="{BB962C8B-B14F-4D97-AF65-F5344CB8AC3E}">
        <p14:creationId xmlns:p14="http://schemas.microsoft.com/office/powerpoint/2010/main" val="2262407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490410B5-8398-4A62-A7FC-1911952FE107}" type="datetimeFigureOut">
              <a:rPr lang="en-GB"/>
              <a:pPr>
                <a:defRPr/>
              </a:pPr>
              <a:t>23/05/2016</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512485A8-84E9-4D02-9509-3E1099B2BE4C}" type="slidenum">
              <a:rPr lang="en-GB"/>
              <a:pPr>
                <a:defRPr/>
              </a:pPr>
              <a:t>‹#›</a:t>
            </a:fld>
            <a:endParaRPr lang="en-GB"/>
          </a:p>
        </p:txBody>
      </p:sp>
    </p:spTree>
    <p:extLst>
      <p:ext uri="{BB962C8B-B14F-4D97-AF65-F5344CB8AC3E}">
        <p14:creationId xmlns:p14="http://schemas.microsoft.com/office/powerpoint/2010/main" val="201343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914301A-B1B3-46DF-B3CC-C406F2CEE74F}" type="datetimeFigureOut">
              <a:rPr lang="en-GB"/>
              <a:pPr>
                <a:defRPr/>
              </a:pPr>
              <a:t>23/05/2016</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8C3944D5-67C2-450A-BBAE-D0CDA9AADC30}" type="slidenum">
              <a:rPr lang="en-GB"/>
              <a:pPr>
                <a:defRPr/>
              </a:pPr>
              <a:t>‹#›</a:t>
            </a:fld>
            <a:endParaRPr lang="en-GB"/>
          </a:p>
        </p:txBody>
      </p:sp>
    </p:spTree>
    <p:extLst>
      <p:ext uri="{BB962C8B-B14F-4D97-AF65-F5344CB8AC3E}">
        <p14:creationId xmlns:p14="http://schemas.microsoft.com/office/powerpoint/2010/main" val="3238659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4D136E7-9836-4D39-A1F0-B97D172D0D26}" type="datetimeFigureOut">
              <a:rPr lang="en-GB"/>
              <a:pPr>
                <a:defRPr/>
              </a:pPr>
              <a:t>23/05/2016</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F6607225-5ADA-4131-8CCA-E579317839AA}" type="slidenum">
              <a:rPr lang="en-GB"/>
              <a:pPr>
                <a:defRPr/>
              </a:pPr>
              <a:t>‹#›</a:t>
            </a:fld>
            <a:endParaRPr lang="en-GB"/>
          </a:p>
        </p:txBody>
      </p:sp>
    </p:spTree>
    <p:extLst>
      <p:ext uri="{BB962C8B-B14F-4D97-AF65-F5344CB8AC3E}">
        <p14:creationId xmlns:p14="http://schemas.microsoft.com/office/powerpoint/2010/main" val="459858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CC20C39-2FA4-4EE3-870D-02B33DADA378}" type="datetimeFigureOut">
              <a:rPr lang="en-GB"/>
              <a:pPr>
                <a:defRPr/>
              </a:pPr>
              <a:t>23/05/2016</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30C21CFF-31DD-47A7-A145-7C43EA3476CA}" type="slidenum">
              <a:rPr lang="en-GB"/>
              <a:pPr>
                <a:defRPr/>
              </a:pPr>
              <a:t>‹#›</a:t>
            </a:fld>
            <a:endParaRPr lang="en-GB"/>
          </a:p>
        </p:txBody>
      </p:sp>
    </p:spTree>
    <p:extLst>
      <p:ext uri="{BB962C8B-B14F-4D97-AF65-F5344CB8AC3E}">
        <p14:creationId xmlns:p14="http://schemas.microsoft.com/office/powerpoint/2010/main" val="3111867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C7C5FC2B-F42E-4278-BAC8-ED4196D4E1F6}" type="datetimeFigureOut">
              <a:rPr lang="en-GB"/>
              <a:pPr>
                <a:defRPr/>
              </a:pPr>
              <a:t>23/05/2016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4817D766-F9CC-42A0-8B46-3DBE464A2920}" type="slidenum">
              <a:rPr lang="en-GB"/>
              <a:pPr>
                <a:defRPr/>
              </a:pPr>
              <a:t>‹#›</a:t>
            </a:fld>
            <a:endParaRPr lang="en-GB"/>
          </a:p>
        </p:txBody>
      </p:sp>
      <p:sp>
        <p:nvSpPr>
          <p:cNvPr id="7" name="Rectangle 6"/>
          <p:cNvSpPr/>
          <p:nvPr/>
        </p:nvSpPr>
        <p:spPr>
          <a:xfrm>
            <a:off x="0" y="6349549"/>
            <a:ext cx="9144000" cy="5137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Straight Connector 7"/>
          <p:cNvCxnSpPr/>
          <p:nvPr/>
        </p:nvCxnSpPr>
        <p:spPr>
          <a:xfrm>
            <a:off x="0" y="6349548"/>
            <a:ext cx="9144000" cy="0"/>
          </a:xfrm>
          <a:prstGeom prst="line">
            <a:avLst/>
          </a:prstGeom>
        </p:spPr>
        <p:style>
          <a:lnRef idx="1">
            <a:schemeClr val="dk1"/>
          </a:lnRef>
          <a:fillRef idx="0">
            <a:schemeClr val="dk1"/>
          </a:fillRef>
          <a:effectRef idx="0">
            <a:schemeClr val="dk1"/>
          </a:effectRef>
          <a:fontRef idx="minor">
            <a:schemeClr val="tx1"/>
          </a:fontRef>
        </p:style>
      </p:cxnSp>
      <p:sp>
        <p:nvSpPr>
          <p:cNvPr id="9" name="Date Placeholder 8"/>
          <p:cNvSpPr>
            <a:spLocks noGrp="1"/>
          </p:cNvSpPr>
          <p:nvPr/>
        </p:nvSpPr>
        <p:spPr>
          <a:xfrm>
            <a:off x="56829" y="6480646"/>
            <a:ext cx="3660546" cy="365125"/>
          </a:xfrm>
          <a:prstGeom prst="rect">
            <a:avLst/>
          </a:prstGeom>
        </p:spPr>
        <p:txBody>
          <a:bodyPr vert="horz" lIns="91440" tIns="45720" rIns="91440" bIns="45720" rtlCol="0" anchor="ctr"/>
          <a:lstStyle>
            <a:defPPr>
              <a:defRPr lang="en-US"/>
            </a:defPPr>
            <a:lvl1pPr marL="0" algn="l" defTabSz="914400" rtl="0" eaLnBrk="1" latinLnBrk="0" hangingPunct="1">
              <a:defRPr sz="1000"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 2016 AQA. Created by </a:t>
            </a:r>
            <a:r>
              <a:rPr lang="en-US" dirty="0" err="1" smtClean="0"/>
              <a:t>Teachit</a:t>
            </a:r>
            <a:r>
              <a:rPr lang="en-US" dirty="0" smtClean="0"/>
              <a:t> for AQA</a:t>
            </a:r>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fran\AppData\Local\Microsoft\Windows\Temporary Internet Files\Content.Outlook\UE10RLAK\AQA_New_logo_strapline_RGB.jpg"/>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8226496" y="6442212"/>
            <a:ext cx="810000" cy="360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395536" y="3207676"/>
            <a:ext cx="8329202" cy="830997"/>
          </a:xfrm>
          <a:prstGeom prst="rect">
            <a:avLst/>
          </a:prstGeom>
          <a:noFill/>
        </p:spPr>
        <p:txBody>
          <a:bodyPr wrap="square" rtlCol="0">
            <a:spAutoFit/>
          </a:bodyPr>
          <a:lstStyle/>
          <a:p>
            <a:r>
              <a:rPr lang="en-GB" sz="2400" b="1" dirty="0" smtClean="0">
                <a:solidFill>
                  <a:schemeClr val="accent1"/>
                </a:solidFill>
                <a:latin typeface="+mn-lt"/>
              </a:rPr>
              <a:t>3.3.8 Data compression (Introduction and </a:t>
            </a:r>
            <a:r>
              <a:rPr lang="en-GB" sz="2400" b="1" dirty="0">
                <a:solidFill>
                  <a:schemeClr val="accent1"/>
                </a:solidFill>
                <a:latin typeface="+mn-lt"/>
              </a:rPr>
              <a:t>Run Length Encoding (RLE))</a:t>
            </a:r>
            <a:endParaRPr lang="en-GB" sz="2400" b="1" dirty="0">
              <a:solidFill>
                <a:schemeClr val="accent1"/>
              </a:solidFill>
              <a:latin typeface="+mn-lt"/>
            </a:endParaRPr>
          </a:p>
        </p:txBody>
      </p:sp>
      <p:sp>
        <p:nvSpPr>
          <p:cNvPr id="7" name="TextBox 6"/>
          <p:cNvSpPr txBox="1"/>
          <p:nvPr/>
        </p:nvSpPr>
        <p:spPr>
          <a:xfrm>
            <a:off x="395536" y="4191471"/>
            <a:ext cx="1261884" cy="461665"/>
          </a:xfrm>
          <a:prstGeom prst="rect">
            <a:avLst/>
          </a:prstGeom>
          <a:noFill/>
        </p:spPr>
        <p:txBody>
          <a:bodyPr wrap="none" rtlCol="0">
            <a:spAutoFit/>
          </a:bodyPr>
          <a:lstStyle/>
          <a:p>
            <a:r>
              <a:rPr lang="en-GB" sz="2400" b="1" dirty="0" smtClean="0">
                <a:solidFill>
                  <a:schemeClr val="accent1"/>
                </a:solidFill>
                <a:latin typeface="+mn-lt"/>
              </a:rPr>
              <a:t>Lesson</a:t>
            </a:r>
            <a:endParaRPr lang="en-GB" sz="2400" b="1" dirty="0">
              <a:solidFill>
                <a:schemeClr val="accent1"/>
              </a:solidFill>
              <a:latin typeface="+mn-lt"/>
            </a:endParaRPr>
          </a:p>
        </p:txBody>
      </p:sp>
      <p:sp>
        <p:nvSpPr>
          <p:cNvPr id="8" name="Rectangle 7"/>
          <p:cNvSpPr/>
          <p:nvPr/>
        </p:nvSpPr>
        <p:spPr>
          <a:xfrm>
            <a:off x="419262" y="2123059"/>
            <a:ext cx="8305476" cy="584775"/>
          </a:xfrm>
          <a:prstGeom prst="rect">
            <a:avLst/>
          </a:prstGeom>
          <a:solidFill>
            <a:schemeClr val="bg1"/>
          </a:solidFill>
          <a:ln w="19050">
            <a:solidFill>
              <a:schemeClr val="accent3">
                <a:lumMod val="75000"/>
              </a:schemeClr>
            </a:solidFill>
          </a:ln>
        </p:spPr>
        <p:style>
          <a:lnRef idx="1">
            <a:schemeClr val="dk1"/>
          </a:lnRef>
          <a:fillRef idx="2">
            <a:schemeClr val="dk1"/>
          </a:fillRef>
          <a:effectRef idx="1">
            <a:schemeClr val="dk1"/>
          </a:effectRef>
          <a:fontRef idx="minor">
            <a:schemeClr val="dk1"/>
          </a:fontRef>
        </p:style>
        <p:txBody>
          <a:bodyPr wrap="square" anchor="ctr" anchorCtr="0">
            <a:spAutoFit/>
          </a:bodyPr>
          <a:lstStyle/>
          <a:p>
            <a:pPr algn="ctr" fontAlgn="auto">
              <a:spcBef>
                <a:spcPts val="0"/>
              </a:spcBef>
              <a:spcAft>
                <a:spcPts val="0"/>
              </a:spcAft>
              <a:defRPr/>
            </a:pPr>
            <a:r>
              <a:rPr lang="en-GB" sz="3200" b="1" spc="50" dirty="0">
                <a:ln w="11430">
                  <a:solidFill>
                    <a:schemeClr val="bg1"/>
                  </a:solidFill>
                </a:ln>
                <a:solidFill>
                  <a:schemeClr val="accent1"/>
                </a:solidFill>
              </a:rPr>
              <a:t>3.3 Fundamentals of data representation</a:t>
            </a:r>
            <a:endParaRPr lang="en-GB" sz="3200" b="1" spc="50" dirty="0">
              <a:ln w="11430">
                <a:solidFill>
                  <a:schemeClr val="bg1"/>
                </a:solidFill>
              </a:ln>
              <a:solidFill>
                <a:srgbClr val="008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a:solidFill>
                  <a:schemeClr val="bg1"/>
                </a:solidFill>
                <a:latin typeface="+mn-lt"/>
              </a:rPr>
              <a:t>To round things off…</a:t>
            </a:r>
          </a:p>
        </p:txBody>
      </p:sp>
      <p:sp>
        <p:nvSpPr>
          <p:cNvPr id="7" name="Content Placeholder 2"/>
          <p:cNvSpPr txBox="1">
            <a:spLocks/>
          </p:cNvSpPr>
          <p:nvPr/>
        </p:nvSpPr>
        <p:spPr>
          <a:xfrm>
            <a:off x="3266626" y="1916832"/>
            <a:ext cx="2593979"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defPPr>
              <a:defRPr lang="en-US"/>
            </a:defPPr>
            <a:lvl1pPr algn="ctr">
              <a:defRPr sz="2400" b="1">
                <a:solidFill>
                  <a:schemeClr val="bg1"/>
                </a:solidFill>
                <a:latin typeface="+mn-lt"/>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r>
              <a:rPr lang="en-GB" dirty="0"/>
              <a:t>Complete Quiz </a:t>
            </a:r>
            <a:r>
              <a:rPr lang="en-GB" dirty="0" smtClean="0"/>
              <a:t>2</a:t>
            </a:r>
            <a:endParaRPr lang="en-GB" dirty="0"/>
          </a:p>
        </p:txBody>
      </p:sp>
      <p:sp>
        <p:nvSpPr>
          <p:cNvPr id="3" name="TextBox 2"/>
          <p:cNvSpPr txBox="1"/>
          <p:nvPr/>
        </p:nvSpPr>
        <p:spPr>
          <a:xfrm>
            <a:off x="628650" y="3861048"/>
            <a:ext cx="7543750" cy="1231106"/>
          </a:xfrm>
          <a:prstGeom prst="rect">
            <a:avLst/>
          </a:prstGeom>
          <a:noFill/>
        </p:spPr>
        <p:txBody>
          <a:bodyPr wrap="square" rtlCol="0">
            <a:spAutoFit/>
          </a:bodyPr>
          <a:lstStyle/>
          <a:p>
            <a:pPr lvl="0" algn="ctr"/>
            <a:r>
              <a:rPr lang="en-GB" sz="2800" dirty="0" smtClean="0">
                <a:solidFill>
                  <a:prstClr val="black"/>
                </a:solidFill>
                <a:latin typeface="+mn-lt"/>
              </a:rPr>
              <a:t>After you finish, try </a:t>
            </a:r>
            <a:r>
              <a:rPr lang="en-GB" sz="2800" dirty="0">
                <a:solidFill>
                  <a:prstClr val="black"/>
                </a:solidFill>
                <a:latin typeface="+mn-lt"/>
              </a:rPr>
              <a:t>making your own design on squared paper and writing the RLE for it.</a:t>
            </a:r>
          </a:p>
          <a:p>
            <a:endParaRPr lang="en-GB" dirty="0">
              <a:latin typeface="+mn-lt"/>
            </a:endParaRPr>
          </a:p>
        </p:txBody>
      </p:sp>
    </p:spTree>
    <p:extLst>
      <p:ext uri="{BB962C8B-B14F-4D97-AF65-F5344CB8AC3E}">
        <p14:creationId xmlns:p14="http://schemas.microsoft.com/office/powerpoint/2010/main" val="7020803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Starter</a:t>
            </a:r>
            <a:endParaRPr lang="en-GB" sz="2800" dirty="0">
              <a:solidFill>
                <a:schemeClr val="bg1"/>
              </a:solidFill>
              <a:latin typeface="+mn-lt"/>
            </a:endParaRPr>
          </a:p>
        </p:txBody>
      </p:sp>
      <p:sp>
        <p:nvSpPr>
          <p:cNvPr id="3" name="Rectangle 2"/>
          <p:cNvSpPr/>
          <p:nvPr/>
        </p:nvSpPr>
        <p:spPr>
          <a:xfrm>
            <a:off x="3131840" y="1750715"/>
            <a:ext cx="259398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pPr algn="ctr"/>
            <a:r>
              <a:rPr lang="en-GB" sz="2400" b="1" dirty="0">
                <a:solidFill>
                  <a:schemeClr val="bg1"/>
                </a:solidFill>
                <a:latin typeface="+mn-lt"/>
              </a:rPr>
              <a:t>Complete Quiz 1</a:t>
            </a:r>
          </a:p>
        </p:txBody>
      </p:sp>
    </p:spTree>
    <p:extLst>
      <p:ext uri="{BB962C8B-B14F-4D97-AF65-F5344CB8AC3E}">
        <p14:creationId xmlns:p14="http://schemas.microsoft.com/office/powerpoint/2010/main" val="1306168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a:solidFill>
                  <a:schemeClr val="bg1"/>
                </a:solidFill>
                <a:latin typeface="+mn-lt"/>
              </a:rPr>
              <a:t>Objectives</a:t>
            </a:r>
          </a:p>
        </p:txBody>
      </p:sp>
      <p:graphicFrame>
        <p:nvGraphicFramePr>
          <p:cNvPr id="3" name="Diagram 2"/>
          <p:cNvGraphicFramePr/>
          <p:nvPr>
            <p:extLst>
              <p:ext uri="{D42A27DB-BD31-4B8C-83A1-F6EECF244321}">
                <p14:modId xmlns:p14="http://schemas.microsoft.com/office/powerpoint/2010/main" val="857469629"/>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894221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a:solidFill>
                  <a:schemeClr val="bg1"/>
                </a:solidFill>
                <a:latin typeface="+mn-lt"/>
              </a:rPr>
              <a:t>Objectives</a:t>
            </a:r>
          </a:p>
        </p:txBody>
      </p:sp>
      <p:graphicFrame>
        <p:nvGraphicFramePr>
          <p:cNvPr id="4" name="Diagram 3"/>
          <p:cNvGraphicFramePr/>
          <p:nvPr>
            <p:extLst>
              <p:ext uri="{D42A27DB-BD31-4B8C-83A1-F6EECF244321}">
                <p14:modId xmlns:p14="http://schemas.microsoft.com/office/powerpoint/2010/main" val="626073110"/>
              </p:ext>
            </p:extLst>
          </p:nvPr>
        </p:nvGraphicFramePr>
        <p:xfrm>
          <a:off x="1427820" y="1397000"/>
          <a:ext cx="628836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847324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Introduction</a:t>
            </a:r>
            <a:endParaRPr lang="en-GB" sz="2800" dirty="0">
              <a:solidFill>
                <a:schemeClr val="bg1"/>
              </a:solidFill>
              <a:latin typeface="+mn-lt"/>
            </a:endParaRPr>
          </a:p>
        </p:txBody>
      </p:sp>
      <p:sp>
        <p:nvSpPr>
          <p:cNvPr id="3" name="Content Placeholder 2"/>
          <p:cNvSpPr txBox="1">
            <a:spLocks/>
          </p:cNvSpPr>
          <p:nvPr/>
        </p:nvSpPr>
        <p:spPr>
          <a:xfrm>
            <a:off x="628650" y="1199430"/>
            <a:ext cx="7886700" cy="573386"/>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800" b="1" dirty="0" smtClean="0">
                <a:solidFill>
                  <a:schemeClr val="accent1"/>
                </a:solidFill>
              </a:rPr>
              <a:t>Why compress data at all?</a:t>
            </a:r>
            <a:endParaRPr lang="en-GB" sz="2800" dirty="0" smtClean="0">
              <a:solidFill>
                <a:schemeClr val="accent1"/>
              </a:solidFill>
            </a:endParaRPr>
          </a:p>
        </p:txBody>
      </p:sp>
      <p:sp>
        <p:nvSpPr>
          <p:cNvPr id="8" name="TextBox 7"/>
          <p:cNvSpPr txBox="1"/>
          <p:nvPr/>
        </p:nvSpPr>
        <p:spPr>
          <a:xfrm>
            <a:off x="625242" y="2002082"/>
            <a:ext cx="7886700" cy="1200329"/>
          </a:xfrm>
          <a:prstGeom prst="rect">
            <a:avLst/>
          </a:prstGeom>
          <a:noFill/>
        </p:spPr>
        <p:txBody>
          <a:bodyPr wrap="square" rtlCol="0">
            <a:spAutoFit/>
          </a:bodyPr>
          <a:lstStyle/>
          <a:p>
            <a:r>
              <a:rPr lang="en-GB" sz="2400" dirty="0">
                <a:latin typeface="+mn-lt"/>
              </a:rPr>
              <a:t>G</a:t>
            </a:r>
            <a:r>
              <a:rPr lang="en-GB" sz="2400" dirty="0" smtClean="0">
                <a:latin typeface="+mn-lt"/>
              </a:rPr>
              <a:t>ive </a:t>
            </a:r>
            <a:r>
              <a:rPr lang="en-GB" sz="2400" u="sng" dirty="0" smtClean="0">
                <a:latin typeface="+mn-lt"/>
              </a:rPr>
              <a:t>two</a:t>
            </a:r>
            <a:r>
              <a:rPr lang="en-GB" sz="2400" dirty="0" smtClean="0">
                <a:latin typeface="+mn-lt"/>
              </a:rPr>
              <a:t> good reasons for needing to compress data file sizes.</a:t>
            </a:r>
          </a:p>
          <a:p>
            <a:endParaRPr lang="en-GB" sz="2400" dirty="0">
              <a:latin typeface="+mn-lt"/>
            </a:endParaRPr>
          </a:p>
        </p:txBody>
      </p:sp>
      <p:sp>
        <p:nvSpPr>
          <p:cNvPr id="4" name="Rectangle 3"/>
          <p:cNvSpPr/>
          <p:nvPr/>
        </p:nvSpPr>
        <p:spPr>
          <a:xfrm>
            <a:off x="783500" y="3429000"/>
            <a:ext cx="6236772"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a:spAutoFit/>
          </a:bodyPr>
          <a:lstStyle/>
          <a:p>
            <a:r>
              <a:rPr lang="en-GB" sz="2400" dirty="0">
                <a:latin typeface="Arial" panose="020B0604020202020204" pitchFamily="34" charset="0"/>
                <a:cs typeface="Arial" panose="020B0604020202020204" pitchFamily="34" charset="0"/>
              </a:rPr>
              <a:t>To be able to transfer data files more </a:t>
            </a:r>
            <a:r>
              <a:rPr lang="en-GB" sz="2400" dirty="0" smtClean="0">
                <a:latin typeface="Arial" panose="020B0604020202020204" pitchFamily="34" charset="0"/>
                <a:cs typeface="Arial" panose="020B0604020202020204" pitchFamily="34" charset="0"/>
              </a:rPr>
              <a:t>rapidly.</a:t>
            </a:r>
            <a:endParaRPr lang="en-GB" sz="2400" dirty="0">
              <a:latin typeface="Arial" panose="020B0604020202020204" pitchFamily="34" charset="0"/>
              <a:cs typeface="Arial" panose="020B0604020202020204" pitchFamily="34" charset="0"/>
            </a:endParaRPr>
          </a:p>
        </p:txBody>
      </p:sp>
      <p:sp>
        <p:nvSpPr>
          <p:cNvPr id="5" name="Rectangle 4"/>
          <p:cNvSpPr/>
          <p:nvPr/>
        </p:nvSpPr>
        <p:spPr>
          <a:xfrm>
            <a:off x="783500" y="4437112"/>
            <a:ext cx="377815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a:spAutoFit/>
          </a:bodyPr>
          <a:lstStyle/>
          <a:p>
            <a:pPr algn="ctr"/>
            <a:r>
              <a:rPr lang="en-GB" sz="2400" dirty="0">
                <a:latin typeface="Arial" panose="020B0604020202020204" pitchFamily="34" charset="0"/>
                <a:cs typeface="Arial" panose="020B0604020202020204" pitchFamily="34" charset="0"/>
              </a:rPr>
              <a:t>To save on storage space.</a:t>
            </a:r>
          </a:p>
        </p:txBody>
      </p:sp>
    </p:spTree>
    <p:extLst>
      <p:ext uri="{BB962C8B-B14F-4D97-AF65-F5344CB8AC3E}">
        <p14:creationId xmlns:p14="http://schemas.microsoft.com/office/powerpoint/2010/main" val="3197621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P spid="4"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Key definition</a:t>
            </a:r>
            <a:endParaRPr lang="en-GB" sz="2800" dirty="0">
              <a:solidFill>
                <a:schemeClr val="bg1"/>
              </a:solidFill>
              <a:latin typeface="+mn-lt"/>
            </a:endParaRPr>
          </a:p>
        </p:txBody>
      </p:sp>
      <p:sp>
        <p:nvSpPr>
          <p:cNvPr id="3" name="Content Placeholder 2"/>
          <p:cNvSpPr txBox="1">
            <a:spLocks/>
          </p:cNvSpPr>
          <p:nvPr/>
        </p:nvSpPr>
        <p:spPr>
          <a:xfrm>
            <a:off x="628650" y="1199430"/>
            <a:ext cx="7886700" cy="861418"/>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800" b="1" dirty="0" smtClean="0">
                <a:solidFill>
                  <a:schemeClr val="accent1"/>
                </a:solidFill>
              </a:rPr>
              <a:t>What is data compression?</a:t>
            </a:r>
            <a:endParaRPr lang="en-GB" sz="2800" dirty="0" smtClean="0">
              <a:solidFill>
                <a:schemeClr val="accent1"/>
              </a:solidFill>
            </a:endParaRPr>
          </a:p>
        </p:txBody>
      </p:sp>
      <p:sp>
        <p:nvSpPr>
          <p:cNvPr id="8" name="TextBox 7"/>
          <p:cNvSpPr txBox="1"/>
          <p:nvPr/>
        </p:nvSpPr>
        <p:spPr>
          <a:xfrm>
            <a:off x="642372" y="3174067"/>
            <a:ext cx="7886700"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GB" sz="2400" dirty="0" smtClean="0">
                <a:latin typeface="+mn-lt"/>
              </a:rPr>
              <a:t>The process of reducing the quantity of bits required in order to represent a piece of information.</a:t>
            </a:r>
            <a:endParaRPr lang="en-GB" sz="2400" dirty="0">
              <a:latin typeface="+mn-lt"/>
            </a:endParaRPr>
          </a:p>
        </p:txBody>
      </p:sp>
    </p:spTree>
    <p:extLst>
      <p:ext uri="{BB962C8B-B14F-4D97-AF65-F5344CB8AC3E}">
        <p14:creationId xmlns:p14="http://schemas.microsoft.com/office/powerpoint/2010/main" val="226046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Common data compression techniques</a:t>
            </a:r>
            <a:endParaRPr lang="en-GB" sz="2800" dirty="0">
              <a:solidFill>
                <a:schemeClr val="bg1"/>
              </a:solidFill>
              <a:latin typeface="+mn-lt"/>
            </a:endParaRPr>
          </a:p>
        </p:txBody>
      </p:sp>
      <p:sp>
        <p:nvSpPr>
          <p:cNvPr id="8" name="Content Placeholder 2"/>
          <p:cNvSpPr txBox="1">
            <a:spLocks/>
          </p:cNvSpPr>
          <p:nvPr/>
        </p:nvSpPr>
        <p:spPr>
          <a:xfrm>
            <a:off x="628650" y="1196752"/>
            <a:ext cx="7886700" cy="504056"/>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400" dirty="0" smtClean="0"/>
              <a:t>There are a number of available techniques for data compression.</a:t>
            </a:r>
          </a:p>
          <a:p>
            <a:pPr marL="0" indent="0">
              <a:buNone/>
            </a:pPr>
            <a:endParaRPr lang="en-GB" sz="2400" dirty="0"/>
          </a:p>
        </p:txBody>
      </p:sp>
      <p:graphicFrame>
        <p:nvGraphicFramePr>
          <p:cNvPr id="12" name="Table 11"/>
          <p:cNvGraphicFramePr>
            <a:graphicFrameLocks noGrp="1"/>
          </p:cNvGraphicFramePr>
          <p:nvPr>
            <p:extLst>
              <p:ext uri="{D42A27DB-BD31-4B8C-83A1-F6EECF244321}">
                <p14:modId xmlns:p14="http://schemas.microsoft.com/office/powerpoint/2010/main" val="1335482914"/>
              </p:ext>
            </p:extLst>
          </p:nvPr>
        </p:nvGraphicFramePr>
        <p:xfrm>
          <a:off x="700659" y="2248311"/>
          <a:ext cx="7742682" cy="3530274"/>
        </p:xfrm>
        <a:graphic>
          <a:graphicData uri="http://schemas.openxmlformats.org/drawingml/2006/table">
            <a:tbl>
              <a:tblPr firstRow="1" firstCol="1" bandRow="1">
                <a:tableStyleId>{5C22544A-7EE6-4342-B048-85BDC9FD1C3A}</a:tableStyleId>
              </a:tblPr>
              <a:tblGrid>
                <a:gridCol w="2215158"/>
                <a:gridCol w="5527524"/>
              </a:tblGrid>
              <a:tr h="576000">
                <a:tc>
                  <a:txBody>
                    <a:bodyPr/>
                    <a:lstStyle/>
                    <a:p>
                      <a:pPr algn="l">
                        <a:lnSpc>
                          <a:spcPct val="115000"/>
                        </a:lnSpc>
                        <a:spcAft>
                          <a:spcPts val="0"/>
                        </a:spcAft>
                      </a:pPr>
                      <a:r>
                        <a:rPr lang="en-GB" sz="2000" b="1" dirty="0" smtClean="0">
                          <a:solidFill>
                            <a:sysClr val="windowText" lastClr="000000"/>
                          </a:solidFill>
                          <a:effectLst/>
                          <a:latin typeface="+mn-lt"/>
                          <a:ea typeface="Calibri"/>
                          <a:cs typeface="Arial" panose="020B0604020202020204" pitchFamily="34" charset="0"/>
                        </a:rPr>
                        <a:t>Technique:</a:t>
                      </a:r>
                      <a:endParaRPr lang="en-GB" sz="2000" dirty="0">
                        <a:solidFill>
                          <a:sysClr val="windowText" lastClr="000000"/>
                        </a:solidFill>
                        <a:effectLst/>
                        <a:latin typeface="+mn-lt"/>
                        <a:ea typeface="Calibri"/>
                        <a:cs typeface="Arial" panose="020B0604020202020204" pitchFamily="34" charset="0"/>
                      </a:endParaRP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l">
                        <a:lnSpc>
                          <a:spcPct val="115000"/>
                        </a:lnSpc>
                        <a:spcAft>
                          <a:spcPts val="0"/>
                        </a:spcAft>
                      </a:pPr>
                      <a:r>
                        <a:rPr lang="en-GB" sz="2000" b="1" dirty="0" smtClean="0">
                          <a:solidFill>
                            <a:sysClr val="windowText" lastClr="000000"/>
                          </a:solidFill>
                          <a:effectLst/>
                          <a:latin typeface="+mn-lt"/>
                          <a:ea typeface="Calibri"/>
                          <a:cs typeface="Arial" panose="020B0604020202020204" pitchFamily="34" charset="0"/>
                        </a:rPr>
                        <a:t>Quick</a:t>
                      </a:r>
                      <a:r>
                        <a:rPr lang="en-GB" sz="2000" b="1" baseline="0" dirty="0" smtClean="0">
                          <a:solidFill>
                            <a:sysClr val="windowText" lastClr="000000"/>
                          </a:solidFill>
                          <a:effectLst/>
                          <a:latin typeface="+mn-lt"/>
                          <a:ea typeface="Calibri"/>
                          <a:cs typeface="Arial" panose="020B0604020202020204" pitchFamily="34" charset="0"/>
                        </a:rPr>
                        <a:t> description:</a:t>
                      </a:r>
                      <a:endParaRPr lang="en-GB" sz="2000" dirty="0">
                        <a:solidFill>
                          <a:sysClr val="windowText" lastClr="000000"/>
                        </a:solidFill>
                        <a:effectLst/>
                        <a:latin typeface="+mn-lt"/>
                        <a:ea typeface="Calibri"/>
                        <a:cs typeface="Arial" panose="020B0604020202020204" pitchFamily="34" charset="0"/>
                      </a:endParaRP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r>
              <a:tr h="576000">
                <a:tc>
                  <a:txBody>
                    <a:bodyPr/>
                    <a:lstStyle/>
                    <a:p>
                      <a:pPr algn="l">
                        <a:lnSpc>
                          <a:spcPct val="115000"/>
                        </a:lnSpc>
                        <a:spcAft>
                          <a:spcPts val="0"/>
                        </a:spcAft>
                      </a:pPr>
                      <a:r>
                        <a:rPr lang="en-GB" sz="1800" b="1" kern="1200" dirty="0" smtClean="0">
                          <a:solidFill>
                            <a:schemeClr val="tx1"/>
                          </a:solidFill>
                          <a:effectLst/>
                          <a:latin typeface="+mn-lt"/>
                          <a:ea typeface="+mn-ea"/>
                          <a:cs typeface="Arial" panose="020B0604020202020204" pitchFamily="34" charset="0"/>
                        </a:rPr>
                        <a:t>Run</a:t>
                      </a:r>
                      <a:r>
                        <a:rPr lang="en-GB" sz="1800" b="1" kern="1200" baseline="0" dirty="0" smtClean="0">
                          <a:solidFill>
                            <a:schemeClr val="tx1"/>
                          </a:solidFill>
                          <a:effectLst/>
                          <a:latin typeface="+mn-lt"/>
                          <a:ea typeface="+mn-ea"/>
                          <a:cs typeface="Arial" panose="020B0604020202020204" pitchFamily="34" charset="0"/>
                        </a:rPr>
                        <a:t> </a:t>
                      </a:r>
                      <a:r>
                        <a:rPr lang="en-GB" sz="1800" b="1" kern="1200" baseline="0" dirty="0" smtClean="0">
                          <a:solidFill>
                            <a:schemeClr val="tx1"/>
                          </a:solidFill>
                          <a:effectLst/>
                          <a:latin typeface="+mn-lt"/>
                          <a:ea typeface="+mn-ea"/>
                          <a:cs typeface="Arial" panose="020B0604020202020204" pitchFamily="34" charset="0"/>
                        </a:rPr>
                        <a:t>Length Encoding </a:t>
                      </a:r>
                      <a:r>
                        <a:rPr lang="en-GB" sz="1800" b="1" kern="1200" baseline="0" dirty="0" smtClean="0">
                          <a:solidFill>
                            <a:schemeClr val="tx1"/>
                          </a:solidFill>
                          <a:effectLst/>
                          <a:latin typeface="+mn-lt"/>
                          <a:ea typeface="+mn-ea"/>
                          <a:cs typeface="Arial" panose="020B0604020202020204" pitchFamily="34" charset="0"/>
                        </a:rPr>
                        <a:t>(RLE)</a:t>
                      </a:r>
                      <a:endParaRPr lang="en-GB" sz="1800" dirty="0">
                        <a:solidFill>
                          <a:schemeClr val="tx1"/>
                        </a:solidFill>
                        <a:effectLst/>
                        <a:latin typeface="+mn-lt"/>
                        <a:ea typeface="Calibri"/>
                        <a:cs typeface="Arial" panose="020B0604020202020204" pitchFamily="34" charset="0"/>
                      </a:endParaRP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15000"/>
                        </a:lnSpc>
                        <a:spcAft>
                          <a:spcPts val="0"/>
                        </a:spcAft>
                      </a:pPr>
                      <a:r>
                        <a:rPr lang="en-GB" sz="1800" kern="1200" dirty="0" smtClean="0">
                          <a:solidFill>
                            <a:schemeClr val="dk1"/>
                          </a:solidFill>
                          <a:effectLst/>
                          <a:latin typeface="+mn-lt"/>
                          <a:ea typeface="+mn-ea"/>
                          <a:cs typeface="+mn-cs"/>
                        </a:rPr>
                        <a:t>A</a:t>
                      </a:r>
                      <a:r>
                        <a:rPr lang="en-GB" sz="1800" kern="1200" baseline="0" dirty="0" smtClean="0">
                          <a:solidFill>
                            <a:schemeClr val="dk1"/>
                          </a:solidFill>
                          <a:effectLst/>
                          <a:latin typeface="+mn-lt"/>
                          <a:ea typeface="+mn-ea"/>
                          <a:cs typeface="+mn-cs"/>
                        </a:rPr>
                        <a:t> relatively s</a:t>
                      </a:r>
                      <a:r>
                        <a:rPr lang="en-GB" sz="1800" kern="1200" dirty="0" smtClean="0">
                          <a:solidFill>
                            <a:schemeClr val="dk1"/>
                          </a:solidFill>
                          <a:effectLst/>
                          <a:latin typeface="+mn-lt"/>
                          <a:ea typeface="+mn-ea"/>
                          <a:cs typeface="+mn-cs"/>
                        </a:rPr>
                        <a:t>imple</a:t>
                      </a:r>
                      <a:r>
                        <a:rPr lang="en-GB" sz="1800" kern="1200" baseline="0" dirty="0" smtClean="0">
                          <a:solidFill>
                            <a:schemeClr val="dk1"/>
                          </a:solidFill>
                          <a:effectLst/>
                          <a:latin typeface="+mn-lt"/>
                          <a:ea typeface="+mn-ea"/>
                          <a:cs typeface="+mn-cs"/>
                        </a:rPr>
                        <a:t> technique that swaps a continuous sequence of characters for a recognisable code.</a:t>
                      </a:r>
                      <a:endParaRPr lang="en-GB" sz="1800" kern="1200" dirty="0" smtClean="0">
                        <a:solidFill>
                          <a:schemeClr val="dk1"/>
                        </a:solidFill>
                        <a:effectLst/>
                        <a:latin typeface="+mn-lt"/>
                        <a:ea typeface="+mn-ea"/>
                        <a:cs typeface="Arial" panose="020B0604020202020204" pitchFamily="34" charset="0"/>
                      </a:endParaRP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r>
              <a:tr h="576000">
                <a:tc>
                  <a:txBody>
                    <a:bodyPr/>
                    <a:lstStyle/>
                    <a:p>
                      <a:pPr algn="l">
                        <a:lnSpc>
                          <a:spcPct val="115000"/>
                        </a:lnSpc>
                        <a:spcAft>
                          <a:spcPts val="0"/>
                        </a:spcAft>
                      </a:pPr>
                      <a:r>
                        <a:rPr lang="en-GB" sz="1800" dirty="0" smtClean="0">
                          <a:solidFill>
                            <a:schemeClr val="tx1"/>
                          </a:solidFill>
                          <a:effectLst/>
                          <a:latin typeface="+mn-lt"/>
                          <a:ea typeface="Calibri"/>
                          <a:cs typeface="Arial" panose="020B0604020202020204" pitchFamily="34" charset="0"/>
                        </a:rPr>
                        <a:t>Huffman coding</a:t>
                      </a:r>
                      <a:endParaRPr lang="en-GB" sz="1800" dirty="0">
                        <a:solidFill>
                          <a:schemeClr val="tx1"/>
                        </a:solidFill>
                        <a:effectLst/>
                        <a:latin typeface="+mn-lt"/>
                        <a:ea typeface="Calibri"/>
                        <a:cs typeface="Arial" panose="020B0604020202020204" pitchFamily="34" charset="0"/>
                      </a:endParaRP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15000"/>
                        </a:lnSpc>
                        <a:spcAft>
                          <a:spcPts val="0"/>
                        </a:spcAft>
                      </a:pPr>
                      <a:r>
                        <a:rPr lang="en-GB" sz="1800" kern="1200" dirty="0" smtClean="0">
                          <a:solidFill>
                            <a:schemeClr val="dk1"/>
                          </a:solidFill>
                          <a:effectLst/>
                          <a:latin typeface="+mn-lt"/>
                          <a:ea typeface="+mn-ea"/>
                          <a:cs typeface="Arial" panose="020B0604020202020204" pitchFamily="34" charset="0"/>
                        </a:rPr>
                        <a:t>A more complex method using a graphical tree representation</a:t>
                      </a:r>
                      <a:r>
                        <a:rPr lang="en-GB" sz="1800" kern="1200" baseline="0" dirty="0" smtClean="0">
                          <a:solidFill>
                            <a:schemeClr val="dk1"/>
                          </a:solidFill>
                          <a:effectLst/>
                          <a:latin typeface="+mn-lt"/>
                          <a:ea typeface="+mn-ea"/>
                          <a:cs typeface="Arial" panose="020B0604020202020204" pitchFamily="34" charset="0"/>
                        </a:rPr>
                        <a:t> of commonly occurring characters.</a:t>
                      </a:r>
                      <a:endParaRPr lang="en-GB" sz="1800" kern="1200" dirty="0" smtClean="0">
                        <a:solidFill>
                          <a:schemeClr val="dk1"/>
                        </a:solidFill>
                        <a:effectLst/>
                        <a:latin typeface="+mn-lt"/>
                        <a:ea typeface="+mn-ea"/>
                        <a:cs typeface="Arial" panose="020B0604020202020204" pitchFamily="34" charset="0"/>
                      </a:endParaRP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r>
              <a:tr h="576000">
                <a:tc>
                  <a:txBody>
                    <a:bodyPr/>
                    <a:lstStyle/>
                    <a:p>
                      <a:pPr algn="l">
                        <a:lnSpc>
                          <a:spcPct val="115000"/>
                        </a:lnSpc>
                        <a:spcAft>
                          <a:spcPts val="0"/>
                        </a:spcAft>
                      </a:pPr>
                      <a:r>
                        <a:rPr lang="en-GB" sz="1800" dirty="0" smtClean="0">
                          <a:solidFill>
                            <a:schemeClr val="tx1"/>
                          </a:solidFill>
                          <a:effectLst/>
                          <a:latin typeface="+mn-lt"/>
                          <a:ea typeface="Calibri"/>
                          <a:cs typeface="Arial" panose="020B0604020202020204" pitchFamily="34" charset="0"/>
                        </a:rPr>
                        <a:t>Dictionary methods</a:t>
                      </a:r>
                      <a:endParaRPr lang="en-GB" sz="1800" dirty="0">
                        <a:solidFill>
                          <a:schemeClr val="tx1"/>
                        </a:solidFill>
                        <a:effectLst/>
                        <a:latin typeface="+mn-lt"/>
                        <a:ea typeface="Calibri"/>
                        <a:cs typeface="Arial" panose="020B0604020202020204" pitchFamily="34" charset="0"/>
                      </a:endParaRP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15000"/>
                        </a:lnSpc>
                        <a:spcAft>
                          <a:spcPts val="0"/>
                        </a:spcAft>
                      </a:pPr>
                      <a:r>
                        <a:rPr lang="en-GB" sz="1800" kern="1200" dirty="0" smtClean="0">
                          <a:solidFill>
                            <a:schemeClr val="dk1"/>
                          </a:solidFill>
                          <a:effectLst/>
                          <a:latin typeface="+mn-lt"/>
                          <a:ea typeface="+mn-ea"/>
                          <a:cs typeface="Arial" panose="020B0604020202020204" pitchFamily="34" charset="0"/>
                        </a:rPr>
                        <a:t>A method of compressing files containing</a:t>
                      </a:r>
                      <a:r>
                        <a:rPr lang="en-GB" sz="1800" kern="1200" baseline="0" dirty="0" smtClean="0">
                          <a:solidFill>
                            <a:schemeClr val="dk1"/>
                          </a:solidFill>
                          <a:effectLst/>
                          <a:latin typeface="+mn-lt"/>
                          <a:ea typeface="+mn-ea"/>
                          <a:cs typeface="Arial" panose="020B0604020202020204" pitchFamily="34" charset="0"/>
                        </a:rPr>
                        <a:t> recognisable sequences of text by converting them to known ‘tokens’.</a:t>
                      </a:r>
                      <a:endParaRPr lang="en-GB" sz="1800" kern="1200" dirty="0" smtClean="0">
                        <a:solidFill>
                          <a:schemeClr val="dk1"/>
                        </a:solidFill>
                        <a:effectLst/>
                        <a:latin typeface="+mn-lt"/>
                        <a:ea typeface="+mn-ea"/>
                        <a:cs typeface="Arial" panose="020B0604020202020204" pitchFamily="34" charset="0"/>
                      </a:endParaRP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3" name="Rectangle 2"/>
          <p:cNvSpPr/>
          <p:nvPr/>
        </p:nvSpPr>
        <p:spPr>
          <a:xfrm>
            <a:off x="2972172" y="2924944"/>
            <a:ext cx="5256584" cy="936104"/>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2972172" y="4013448"/>
            <a:ext cx="5262636" cy="63968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2972172" y="4820344"/>
            <a:ext cx="5262636" cy="840904"/>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13870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What is </a:t>
            </a:r>
            <a:r>
              <a:rPr lang="en-GB" sz="2800" dirty="0">
                <a:solidFill>
                  <a:schemeClr val="bg1"/>
                </a:solidFill>
                <a:latin typeface="+mn-lt"/>
              </a:rPr>
              <a:t>Run Length Encoding (RLE)?</a:t>
            </a:r>
            <a:endParaRPr lang="en-GB" sz="2800" dirty="0">
              <a:solidFill>
                <a:schemeClr val="bg1"/>
              </a:solidFill>
              <a:latin typeface="+mn-lt"/>
            </a:endParaRPr>
          </a:p>
        </p:txBody>
      </p:sp>
      <p:sp>
        <p:nvSpPr>
          <p:cNvPr id="8" name="Content Placeholder 2"/>
          <p:cNvSpPr txBox="1">
            <a:spLocks/>
          </p:cNvSpPr>
          <p:nvPr/>
        </p:nvSpPr>
        <p:spPr>
          <a:xfrm>
            <a:off x="628650" y="4896185"/>
            <a:ext cx="7903845" cy="10530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400" dirty="0" smtClean="0">
                <a:solidFill>
                  <a:schemeClr val="bg1"/>
                </a:solidFill>
              </a:rPr>
              <a:t>RLE is suitable for compressing both bitmap image and text files containing a large frequency of similar content.</a:t>
            </a:r>
            <a:endParaRPr lang="en-GB" sz="2400" dirty="0">
              <a:solidFill>
                <a:schemeClr val="bg1"/>
              </a:solidFill>
            </a:endParaRPr>
          </a:p>
        </p:txBody>
      </p:sp>
      <p:sp>
        <p:nvSpPr>
          <p:cNvPr id="3" name="TextBox 2"/>
          <p:cNvSpPr txBox="1"/>
          <p:nvPr/>
        </p:nvSpPr>
        <p:spPr>
          <a:xfrm>
            <a:off x="645794" y="1196975"/>
            <a:ext cx="7886701" cy="707886"/>
          </a:xfrm>
          <a:prstGeom prst="rect">
            <a:avLst/>
          </a:prstGeom>
          <a:noFill/>
        </p:spPr>
        <p:txBody>
          <a:bodyPr wrap="square" rtlCol="0">
            <a:spAutoFit/>
          </a:bodyPr>
          <a:lstStyle/>
          <a:p>
            <a:r>
              <a:rPr lang="en-GB" sz="2000" dirty="0" smtClean="0">
                <a:latin typeface="Arial" panose="020B0604020202020204" pitchFamily="34" charset="0"/>
                <a:cs typeface="Arial" panose="020B0604020202020204" pitchFamily="34" charset="0"/>
              </a:rPr>
              <a:t>You have five minutes to come up with a definition that you can explain to the rest of the class without having to read it out.</a:t>
            </a:r>
            <a:endParaRPr lang="en-GB" sz="2000" dirty="0">
              <a:latin typeface="Arial" panose="020B0604020202020204" pitchFamily="34" charset="0"/>
              <a:cs typeface="Arial" panose="020B0604020202020204" pitchFamily="34" charset="0"/>
            </a:endParaRPr>
          </a:p>
        </p:txBody>
      </p:sp>
      <p:sp>
        <p:nvSpPr>
          <p:cNvPr id="4" name="TextBox 3"/>
          <p:cNvSpPr txBox="1"/>
          <p:nvPr/>
        </p:nvSpPr>
        <p:spPr>
          <a:xfrm>
            <a:off x="628650" y="2062589"/>
            <a:ext cx="7818160" cy="1015663"/>
          </a:xfrm>
          <a:prstGeom prst="rect">
            <a:avLst/>
          </a:prstGeom>
          <a:noFill/>
        </p:spPr>
        <p:txBody>
          <a:bodyPr wrap="square" rtlCol="0">
            <a:spAutoFit/>
          </a:bodyPr>
          <a:lstStyle/>
          <a:p>
            <a:r>
              <a:rPr lang="en-GB" sz="2000" dirty="0" smtClean="0">
                <a:latin typeface="Arial" panose="020B0604020202020204" pitchFamily="34" charset="0"/>
                <a:cs typeface="Arial" panose="020B0604020202020204" pitchFamily="34" charset="0"/>
              </a:rPr>
              <a:t>Include in your definition: </a:t>
            </a:r>
          </a:p>
          <a:p>
            <a:pPr marL="342900" indent="-342900">
              <a:buFont typeface="Arial" panose="020B0604020202020204" pitchFamily="34" charset="0"/>
              <a:buChar char="•"/>
            </a:pPr>
            <a:r>
              <a:rPr lang="en-GB" sz="2000" dirty="0" smtClean="0">
                <a:latin typeface="Arial" panose="020B0604020202020204" pitchFamily="34" charset="0"/>
                <a:cs typeface="Arial" panose="020B0604020202020204" pitchFamily="34" charset="0"/>
              </a:rPr>
              <a:t>one advantage of this method</a:t>
            </a:r>
          </a:p>
          <a:p>
            <a:pPr marL="342900" indent="-342900">
              <a:buFont typeface="Arial" panose="020B0604020202020204" pitchFamily="34" charset="0"/>
              <a:buChar char="•"/>
            </a:pPr>
            <a:r>
              <a:rPr lang="en-GB" sz="2000" dirty="0" smtClean="0">
                <a:latin typeface="Arial" panose="020B0604020202020204" pitchFamily="34" charset="0"/>
                <a:cs typeface="Arial" panose="020B0604020202020204" pitchFamily="34" charset="0"/>
              </a:rPr>
              <a:t>one disadvantage of this method.</a:t>
            </a:r>
            <a:endParaRPr lang="en-GB" sz="2000" dirty="0">
              <a:latin typeface="Arial" panose="020B0604020202020204" pitchFamily="34" charset="0"/>
              <a:cs typeface="Arial" panose="020B0604020202020204" pitchFamily="34" charset="0"/>
            </a:endParaRPr>
          </a:p>
        </p:txBody>
      </p:sp>
      <p:sp>
        <p:nvSpPr>
          <p:cNvPr id="6" name="Rectangle 5"/>
          <p:cNvSpPr/>
          <p:nvPr/>
        </p:nvSpPr>
        <p:spPr>
          <a:xfrm>
            <a:off x="645795" y="3266765"/>
            <a:ext cx="7886700" cy="6919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GB"/>
          </a:p>
        </p:txBody>
      </p:sp>
      <p:sp>
        <p:nvSpPr>
          <p:cNvPr id="7" name="Rectangle 6"/>
          <p:cNvSpPr/>
          <p:nvPr/>
        </p:nvSpPr>
        <p:spPr>
          <a:xfrm>
            <a:off x="645795" y="3270881"/>
            <a:ext cx="7886700" cy="691978"/>
          </a:xfrm>
          <a:prstGeom prst="rect">
            <a:avLst/>
          </a:prstGeom>
          <a:gradFill flip="none" rotWithShape="1">
            <a:gsLst>
              <a:gs pos="8000">
                <a:schemeClr val="accent1">
                  <a:lumMod val="40000"/>
                  <a:lumOff val="60000"/>
                </a:schemeClr>
              </a:gs>
              <a:gs pos="26000">
                <a:schemeClr val="accent1">
                  <a:lumMod val="60000"/>
                  <a:lumOff val="40000"/>
                </a:schemeClr>
              </a:gs>
              <a:gs pos="69000">
                <a:schemeClr val="accent1"/>
              </a:gs>
              <a:gs pos="97000">
                <a:schemeClr val="accent1">
                  <a:lumMod val="75000"/>
                </a:schemeClr>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GB"/>
          </a:p>
        </p:txBody>
      </p:sp>
      <p:sp>
        <p:nvSpPr>
          <p:cNvPr id="9" name="TextBox 5"/>
          <p:cNvSpPr txBox="1"/>
          <p:nvPr/>
        </p:nvSpPr>
        <p:spPr>
          <a:xfrm>
            <a:off x="611505" y="3304772"/>
            <a:ext cx="7920990" cy="646331"/>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a:lstStyle>
          <a:p>
            <a:pPr algn="ctr"/>
            <a:r>
              <a:rPr lang="en-GB" sz="3600" b="1" dirty="0" smtClean="0">
                <a:solidFill>
                  <a:schemeClr val="bg1"/>
                </a:solidFill>
                <a:latin typeface="+mn-lt"/>
              </a:rPr>
              <a:t>TIME UP</a:t>
            </a:r>
            <a:endParaRPr lang="en-GB" sz="3600" b="1" dirty="0">
              <a:solidFill>
                <a:schemeClr val="bg1"/>
              </a:solidFill>
              <a:latin typeface="+mn-lt"/>
            </a:endParaRPr>
          </a:p>
        </p:txBody>
      </p:sp>
      <p:sp>
        <p:nvSpPr>
          <p:cNvPr id="10" name="Rounded Rectangle 9"/>
          <p:cNvSpPr/>
          <p:nvPr/>
        </p:nvSpPr>
        <p:spPr>
          <a:xfrm>
            <a:off x="3672840" y="4237464"/>
            <a:ext cx="1798320" cy="4876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r>
              <a:rPr lang="en-GB" sz="2800" b="1" dirty="0" smtClean="0"/>
              <a:t>Start</a:t>
            </a:r>
            <a:endParaRPr lang="en-GB" sz="2800" b="1" dirty="0"/>
          </a:p>
        </p:txBody>
      </p:sp>
    </p:spTree>
    <p:extLst>
      <p:ext uri="{BB962C8B-B14F-4D97-AF65-F5344CB8AC3E}">
        <p14:creationId xmlns:p14="http://schemas.microsoft.com/office/powerpoint/2010/main" val="682962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21" restart="whenNotActive" fill="hold" evtFilter="cancelBubble" nodeType="interactiveSeq">
                <p:stCondLst>
                  <p:cond evt="onClick" delay="0">
                    <p:tgtEl>
                      <p:spTgt spid="10"/>
                    </p:tgtEl>
                  </p:cond>
                </p:stCondLst>
                <p:endSync evt="end" delay="0">
                  <p:rtn val="all"/>
                </p:endSync>
                <p:childTnLst>
                  <p:par>
                    <p:cTn id="22" fill="hold">
                      <p:stCondLst>
                        <p:cond delay="0"/>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wipe(left)">
                                      <p:cBhvr>
                                        <p:cTn id="26" dur="300000"/>
                                        <p:tgtEl>
                                          <p:spTgt spid="7"/>
                                        </p:tgtEl>
                                      </p:cBhvr>
                                    </p:animEffect>
                                  </p:childTnLst>
                                </p:cTn>
                              </p:par>
                            </p:childTnLst>
                          </p:cTn>
                        </p:par>
                        <p:par>
                          <p:cTn id="27" fill="hold">
                            <p:stCondLst>
                              <p:cond delay="300000"/>
                            </p:stCondLst>
                            <p:childTnLst>
                              <p:par>
                                <p:cTn id="28" presetID="1" presetClass="entr" presetSubtype="0" fill="hold" grpId="0" nodeType="afterEffect">
                                  <p:stCondLst>
                                    <p:cond delay="0"/>
                                  </p:stCondLst>
                                  <p:childTnLst>
                                    <p:set>
                                      <p:cBhvr>
                                        <p:cTn id="29" dur="1" fill="hold">
                                          <p:stCondLst>
                                            <p:cond delay="0"/>
                                          </p:stCondLst>
                                        </p:cTn>
                                        <p:tgtEl>
                                          <p:spTgt spid="9"/>
                                        </p:tgtEl>
                                        <p:attrNameLst>
                                          <p:attrName>style.visibility</p:attrName>
                                        </p:attrNameLst>
                                      </p:cBhvr>
                                      <p:to>
                                        <p:strVal val="visible"/>
                                      </p:to>
                                    </p:set>
                                  </p:childTnLst>
                                </p:cTn>
                              </p:par>
                            </p:childTnLst>
                          </p:cTn>
                        </p:par>
                      </p:childTnLst>
                    </p:cTn>
                  </p:par>
                </p:childTnLst>
              </p:cTn>
              <p:nextCondLst>
                <p:cond evt="onClick" delay="0">
                  <p:tgtEl>
                    <p:spTgt spid="10"/>
                  </p:tgtEl>
                </p:cond>
              </p:nextCondLst>
            </p:seq>
          </p:childTnLst>
        </p:cTn>
      </p:par>
    </p:tnLst>
    <p:bldLst>
      <p:bldP spid="8" grpId="0" animBg="1"/>
      <p:bldP spid="3" grpId="0"/>
      <p:bldP spid="4" grpId="0"/>
      <p:bldP spid="6" grpId="0" animBg="1"/>
      <p:bldP spid="7" grpId="0" animBg="1"/>
      <p:bldP spid="9" grpId="0"/>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0203" y="1844825"/>
            <a:ext cx="7915147" cy="324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RLE – Worked example</a:t>
            </a:r>
            <a:endParaRPr lang="en-GB" sz="2800" dirty="0">
              <a:solidFill>
                <a:schemeClr val="bg1"/>
              </a:solidFill>
              <a:latin typeface="+mn-lt"/>
            </a:endParaRPr>
          </a:p>
        </p:txBody>
      </p:sp>
      <p:sp>
        <p:nvSpPr>
          <p:cNvPr id="8" name="Content Placeholder 2"/>
          <p:cNvSpPr txBox="1">
            <a:spLocks/>
          </p:cNvSpPr>
          <p:nvPr/>
        </p:nvSpPr>
        <p:spPr>
          <a:xfrm>
            <a:off x="628650" y="1196752"/>
            <a:ext cx="4473007" cy="648072"/>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400" dirty="0" smtClean="0"/>
              <a:t>This is a bitmapped image.</a:t>
            </a:r>
            <a:endParaRPr lang="en-GB" sz="2400" dirty="0"/>
          </a:p>
        </p:txBody>
      </p:sp>
      <p:graphicFrame>
        <p:nvGraphicFramePr>
          <p:cNvPr id="3" name="Table 2"/>
          <p:cNvGraphicFramePr>
            <a:graphicFrameLocks noGrp="1" noChangeAspect="1"/>
          </p:cNvGraphicFramePr>
          <p:nvPr>
            <p:extLst>
              <p:ext uri="{D42A27DB-BD31-4B8C-83A1-F6EECF244321}">
                <p14:modId xmlns:p14="http://schemas.microsoft.com/office/powerpoint/2010/main" val="420812687"/>
              </p:ext>
            </p:extLst>
          </p:nvPr>
        </p:nvGraphicFramePr>
        <p:xfrm>
          <a:off x="5258339" y="1844824"/>
          <a:ext cx="3240000" cy="3240000"/>
        </p:xfrm>
        <a:graphic>
          <a:graphicData uri="http://schemas.openxmlformats.org/drawingml/2006/table">
            <a:tbl>
              <a:tblPr>
                <a:tableStyleId>{5C22544A-7EE6-4342-B048-85BDC9FD1C3A}</a:tableStyleId>
              </a:tblPr>
              <a:tblGrid>
                <a:gridCol w="405000"/>
                <a:gridCol w="405000"/>
                <a:gridCol w="405000"/>
                <a:gridCol w="405000"/>
                <a:gridCol w="405000"/>
                <a:gridCol w="405000"/>
                <a:gridCol w="405000"/>
                <a:gridCol w="405000"/>
              </a:tblGrid>
              <a:tr h="405000">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r>
              <a:tr h="405000">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05000">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r>
              <a:tr h="405000">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05000">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r>
              <a:tr h="405000">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05000">
                <a:tc>
                  <a:txBody>
                    <a:bodyPr/>
                    <a:lstStyle/>
                    <a:p>
                      <a:endParaRPr lang="en-GB"/>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r>
              <a:tr h="405000">
                <a:tc>
                  <a:txBody>
                    <a:bodyPr/>
                    <a:lstStyle/>
                    <a:p>
                      <a:endParaRPr lang="en-GB"/>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endParaRPr lang="en-GB"/>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endParaRPr lang="en-GB"/>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endParaRPr lang="en-GB"/>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r>
            </a:tbl>
          </a:graphicData>
        </a:graphic>
      </p:graphicFrame>
      <p:sp>
        <p:nvSpPr>
          <p:cNvPr id="11" name="Rectangle 10"/>
          <p:cNvSpPr/>
          <p:nvPr/>
        </p:nvSpPr>
        <p:spPr>
          <a:xfrm>
            <a:off x="636997" y="2206605"/>
            <a:ext cx="4663430" cy="646331"/>
          </a:xfrm>
          <a:prstGeom prst="rect">
            <a:avLst/>
          </a:prstGeom>
        </p:spPr>
        <p:txBody>
          <a:bodyPr wrap="square">
            <a:spAutoFit/>
          </a:bodyPr>
          <a:lstStyle/>
          <a:p>
            <a:pPr lvl="0"/>
            <a:r>
              <a:rPr lang="en-GB" dirty="0">
                <a:latin typeface="Arial" panose="020B0604020202020204" pitchFamily="34" charset="0"/>
                <a:cs typeface="Arial" panose="020B0604020202020204" pitchFamily="34" charset="0"/>
              </a:rPr>
              <a:t>Each black cell is </a:t>
            </a:r>
            <a:r>
              <a:rPr lang="en-GB" dirty="0" smtClean="0">
                <a:latin typeface="Arial" panose="020B0604020202020204" pitchFamily="34" charset="0"/>
                <a:cs typeface="Arial" panose="020B0604020202020204" pitchFamily="34" charset="0"/>
              </a:rPr>
              <a:t>‘off’ and has a value of 0.</a:t>
            </a:r>
            <a:endParaRPr lang="en-GB" dirty="0">
              <a:latin typeface="Arial" panose="020B0604020202020204" pitchFamily="34" charset="0"/>
              <a:cs typeface="Arial" panose="020B0604020202020204" pitchFamily="34" charset="0"/>
            </a:endParaRPr>
          </a:p>
          <a:p>
            <a:pPr lvl="0"/>
            <a:r>
              <a:rPr lang="en-GB" dirty="0">
                <a:latin typeface="Arial" panose="020B0604020202020204" pitchFamily="34" charset="0"/>
                <a:cs typeface="Arial" panose="020B0604020202020204" pitchFamily="34" charset="0"/>
              </a:rPr>
              <a:t>Each white cell is </a:t>
            </a:r>
            <a:r>
              <a:rPr lang="en-GB" dirty="0" smtClean="0">
                <a:latin typeface="Arial" panose="020B0604020202020204" pitchFamily="34" charset="0"/>
                <a:cs typeface="Arial" panose="020B0604020202020204" pitchFamily="34" charset="0"/>
              </a:rPr>
              <a:t>‘on’ and has a value of 1.</a:t>
            </a:r>
            <a:endParaRPr lang="en-GB" dirty="0">
              <a:latin typeface="Arial" panose="020B0604020202020204" pitchFamily="34" charset="0"/>
              <a:cs typeface="Arial" panose="020B0604020202020204" pitchFamily="34" charset="0"/>
            </a:endParaRPr>
          </a:p>
        </p:txBody>
      </p:sp>
      <p:sp>
        <p:nvSpPr>
          <p:cNvPr id="12" name="TextBox 11"/>
          <p:cNvSpPr txBox="1"/>
          <p:nvPr/>
        </p:nvSpPr>
        <p:spPr>
          <a:xfrm>
            <a:off x="636997" y="3070701"/>
            <a:ext cx="3238108" cy="646331"/>
          </a:xfrm>
          <a:prstGeom prst="rect">
            <a:avLst/>
          </a:prstGeom>
          <a:noFill/>
        </p:spPr>
        <p:txBody>
          <a:bodyPr wrap="square" rtlCol="0">
            <a:spAutoFit/>
          </a:bodyPr>
          <a:lstStyle/>
          <a:p>
            <a:r>
              <a:rPr lang="en-GB" dirty="0" smtClean="0">
                <a:latin typeface="Arial" panose="020B0604020202020204" pitchFamily="34" charset="0"/>
                <a:cs typeface="Arial" panose="020B0604020202020204" pitchFamily="34" charset="0"/>
              </a:rPr>
              <a:t>Row 1 can be represented by: </a:t>
            </a:r>
          </a:p>
          <a:p>
            <a:r>
              <a:rPr lang="en-GB" b="1" dirty="0" smtClean="0">
                <a:latin typeface="Arial" panose="020B0604020202020204" pitchFamily="34" charset="0"/>
                <a:cs typeface="Arial" panose="020B0604020202020204" pitchFamily="34" charset="0"/>
              </a:rPr>
              <a:t>0 0 0 0 1 0 0 0</a:t>
            </a:r>
          </a:p>
        </p:txBody>
      </p:sp>
      <p:sp>
        <p:nvSpPr>
          <p:cNvPr id="13" name="TextBox 12"/>
          <p:cNvSpPr txBox="1"/>
          <p:nvPr/>
        </p:nvSpPr>
        <p:spPr>
          <a:xfrm>
            <a:off x="600203" y="4006805"/>
            <a:ext cx="3238108" cy="646331"/>
          </a:xfrm>
          <a:prstGeom prst="rect">
            <a:avLst/>
          </a:prstGeom>
          <a:noFill/>
        </p:spPr>
        <p:txBody>
          <a:bodyPr wrap="square" rtlCol="0">
            <a:spAutoFit/>
          </a:bodyPr>
          <a:lstStyle/>
          <a:p>
            <a:r>
              <a:rPr lang="en-GB" dirty="0" smtClean="0">
                <a:latin typeface="Arial" panose="020B0604020202020204" pitchFamily="34" charset="0"/>
                <a:cs typeface="Arial" panose="020B0604020202020204" pitchFamily="34" charset="0"/>
              </a:rPr>
              <a:t>Using RLE this becomes:</a:t>
            </a:r>
          </a:p>
          <a:p>
            <a:r>
              <a:rPr lang="en-GB" b="1" dirty="0" smtClean="0">
                <a:latin typeface="Arial" panose="020B0604020202020204" pitchFamily="34" charset="0"/>
                <a:cs typeface="Arial" panose="020B0604020202020204" pitchFamily="34" charset="0"/>
              </a:rPr>
              <a:t>4 0 1 1 3 0</a:t>
            </a:r>
            <a:endParaRPr lang="en-GB" b="1" dirty="0">
              <a:latin typeface="Arial" panose="020B0604020202020204" pitchFamily="34" charset="0"/>
              <a:cs typeface="Arial" panose="020B0604020202020204" pitchFamily="34" charset="0"/>
            </a:endParaRPr>
          </a:p>
        </p:txBody>
      </p:sp>
      <p:sp>
        <p:nvSpPr>
          <p:cNvPr id="14" name="TextBox 13"/>
          <p:cNvSpPr txBox="1"/>
          <p:nvPr/>
        </p:nvSpPr>
        <p:spPr>
          <a:xfrm>
            <a:off x="600203" y="5373216"/>
            <a:ext cx="4482317" cy="461665"/>
          </a:xfrm>
          <a:prstGeom prst="rect">
            <a:avLst/>
          </a:prstGeom>
          <a:noFill/>
        </p:spPr>
        <p:txBody>
          <a:bodyPr wrap="none" rtlCol="0">
            <a:spAutoFit/>
          </a:bodyPr>
          <a:lstStyle/>
          <a:p>
            <a:r>
              <a:rPr lang="en-GB" sz="2400" dirty="0" smtClean="0">
                <a:latin typeface="Arial" panose="020B0604020202020204" pitchFamily="34" charset="0"/>
                <a:cs typeface="Arial" panose="020B0604020202020204" pitchFamily="34" charset="0"/>
              </a:rPr>
              <a:t>How has this been worked out?</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56999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2">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xEl>
                                              <p:pRg st="0" end="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omputer Science template v2">
  <a:themeElements>
    <a:clrScheme name="AQA colours">
      <a:dk1>
        <a:sysClr val="windowText" lastClr="000000"/>
      </a:dk1>
      <a:lt1>
        <a:sysClr val="window" lastClr="FFFFFF"/>
      </a:lt1>
      <a:dk2>
        <a:srgbClr val="44546A"/>
      </a:dk2>
      <a:lt2>
        <a:srgbClr val="E7E6E6"/>
      </a:lt2>
      <a:accent1>
        <a:srgbClr val="412878"/>
      </a:accent1>
      <a:accent2>
        <a:srgbClr val="C8194B"/>
      </a:accent2>
      <a:accent3>
        <a:srgbClr val="D2C8E1"/>
      </a:accent3>
      <a:accent4>
        <a:srgbClr val="9784BE"/>
      </a:accent4>
      <a:accent5>
        <a:srgbClr val="6D51A1"/>
      </a:accent5>
      <a:accent6>
        <a:srgbClr val="2F71AC"/>
      </a:accent6>
      <a:hlink>
        <a:srgbClr val="2F71AC"/>
      </a:hlink>
      <a:folHlink>
        <a:srgbClr val="41287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Computer Science template v2</Template>
  <TotalTime>888</TotalTime>
  <Words>628</Words>
  <Application>Microsoft Office PowerPoint</Application>
  <PresentationFormat>On-screen Show (4:3)</PresentationFormat>
  <Paragraphs>67</Paragraphs>
  <Slides>10</Slides>
  <Notes>7</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Computer Science template v2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2016-03-21T09:21:26Z</cp:lastPrinted>
  <dcterms:created xsi:type="dcterms:W3CDTF">2015-10-06T11:34:12Z</dcterms:created>
  <dcterms:modified xsi:type="dcterms:W3CDTF">2016-05-23T10:21:56Z</dcterms:modified>
</cp:coreProperties>
</file>