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0" r:id="rId3"/>
    <p:sldId id="257" r:id="rId4"/>
    <p:sldId id="258" r:id="rId5"/>
    <p:sldId id="269" r:id="rId6"/>
    <p:sldId id="260" r:id="rId7"/>
    <p:sldId id="278" r:id="rId8"/>
    <p:sldId id="279" r:id="rId9"/>
    <p:sldId id="261" r:id="rId10"/>
    <p:sldId id="271" r:id="rId11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 Hamilton" initials="FH" lastIdx="5" clrIdx="0"/>
  <p:cmAuthor id="1" name="Helen Kennedy" initials="HK" lastIdx="2" clrIdx="1"/>
  <p:cmAuthor id="2" name="Nancy" initials="K N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9900"/>
    <a:srgbClr val="CC0000"/>
    <a:srgbClr val="800000"/>
    <a:srgbClr val="FF99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35" autoAdjust="0"/>
    <p:restoredTop sz="86877" autoAdjust="0"/>
  </p:normalViewPr>
  <p:slideViewPr>
    <p:cSldViewPr showGuides="1">
      <p:cViewPr>
        <p:scale>
          <a:sx n="71" d="100"/>
          <a:sy n="71" d="100"/>
        </p:scale>
        <p:origin x="-438" y="-66"/>
      </p:cViewPr>
      <p:guideLst>
        <p:guide orient="horz" pos="754"/>
        <p:guide pos="2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7F22A4-A35E-42B1-921E-9D401F34EC57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GB"/>
        </a:p>
      </dgm:t>
    </dgm:pt>
    <dgm:pt modelId="{E9CA85A4-E6D3-48A3-B740-5AB2489DE156}">
      <dgm:prSet phldrT="[Text]" custT="1"/>
      <dgm:spPr/>
      <dgm:t>
        <a:bodyPr/>
        <a:lstStyle/>
        <a:p>
          <a:pPr algn="ctr" rtl="0"/>
          <a:r>
            <a:rPr lang="en-GB" sz="1800" dirty="0" smtClean="0"/>
            <a:t>Understand what sound is in its natural form and how it is processed in a way that can be stored on a computer.</a:t>
          </a:r>
          <a:endParaRPr lang="en-GB" sz="1800" dirty="0"/>
        </a:p>
      </dgm:t>
    </dgm:pt>
    <dgm:pt modelId="{2C59DB7C-3FCC-4840-BA58-A8FB4F3DB731}" type="parTrans" cxnId="{95531D00-03B6-4BFA-BB95-A84B38ED21F2}">
      <dgm:prSet/>
      <dgm:spPr/>
      <dgm:t>
        <a:bodyPr/>
        <a:lstStyle/>
        <a:p>
          <a:endParaRPr lang="en-GB"/>
        </a:p>
      </dgm:t>
    </dgm:pt>
    <dgm:pt modelId="{EFF3866B-1701-4FE1-9C6E-55B7A495E284}" type="sibTrans" cxnId="{95531D00-03B6-4BFA-BB95-A84B38ED21F2}">
      <dgm:prSet/>
      <dgm:spPr/>
      <dgm:t>
        <a:bodyPr/>
        <a:lstStyle/>
        <a:p>
          <a:endParaRPr lang="en-GB"/>
        </a:p>
      </dgm:t>
    </dgm:pt>
    <dgm:pt modelId="{25DD1472-7DD5-42FA-8694-F26170F8C5EB}">
      <dgm:prSet phldrT="[Text]" custT="1"/>
      <dgm:spPr/>
      <dgm:t>
        <a:bodyPr/>
        <a:lstStyle/>
        <a:p>
          <a:pPr algn="ctr" rtl="0"/>
          <a:r>
            <a:rPr lang="en-GB" sz="1800" dirty="0" smtClean="0"/>
            <a:t>Show that the quality of sound is affected by two key factors when capturing it.</a:t>
          </a:r>
          <a:endParaRPr lang="en-GB" sz="1800" dirty="0"/>
        </a:p>
      </dgm:t>
    </dgm:pt>
    <dgm:pt modelId="{737B8DAD-D7E1-4699-A7D9-27B9137CACCC}" type="parTrans" cxnId="{CE29DB21-7F67-4314-9E18-82515EF67B49}">
      <dgm:prSet/>
      <dgm:spPr/>
      <dgm:t>
        <a:bodyPr/>
        <a:lstStyle/>
        <a:p>
          <a:endParaRPr lang="en-GB"/>
        </a:p>
      </dgm:t>
    </dgm:pt>
    <dgm:pt modelId="{B5E4666D-6D2E-418D-8227-E5377E0415DF}" type="sibTrans" cxnId="{CE29DB21-7F67-4314-9E18-82515EF67B49}">
      <dgm:prSet/>
      <dgm:spPr/>
      <dgm:t>
        <a:bodyPr/>
        <a:lstStyle/>
        <a:p>
          <a:endParaRPr lang="en-GB"/>
        </a:p>
      </dgm:t>
    </dgm:pt>
    <dgm:pt modelId="{7919CE9B-787D-420E-AFDF-DF038DAB1DA8}">
      <dgm:prSet phldrT="[Text]" custT="1"/>
      <dgm:spPr/>
      <dgm:t>
        <a:bodyPr/>
        <a:lstStyle/>
        <a:p>
          <a:pPr algn="ctr" rtl="0"/>
          <a:r>
            <a:rPr lang="en-GB" sz="1800" dirty="0" smtClean="0"/>
            <a:t>Calculate the file sizes of captured sound.</a:t>
          </a:r>
          <a:endParaRPr lang="en-GB" sz="1800" dirty="0"/>
        </a:p>
      </dgm:t>
    </dgm:pt>
    <dgm:pt modelId="{ABD34BE5-EF45-47AF-8FD0-84E9E14D024E}" type="parTrans" cxnId="{6CD73074-A078-426A-971D-E6F27186053D}">
      <dgm:prSet/>
      <dgm:spPr/>
      <dgm:t>
        <a:bodyPr/>
        <a:lstStyle/>
        <a:p>
          <a:endParaRPr lang="en-GB"/>
        </a:p>
      </dgm:t>
    </dgm:pt>
    <dgm:pt modelId="{1DDE2443-7A5B-4232-9B3D-4796E022DCBD}" type="sibTrans" cxnId="{6CD73074-A078-426A-971D-E6F27186053D}">
      <dgm:prSet/>
      <dgm:spPr/>
      <dgm:t>
        <a:bodyPr/>
        <a:lstStyle/>
        <a:p>
          <a:endParaRPr lang="en-GB"/>
        </a:p>
      </dgm:t>
    </dgm:pt>
    <dgm:pt modelId="{06CB08F1-1872-4DD7-BC3E-8CC37198B73A}" type="pres">
      <dgm:prSet presAssocID="{F87F22A4-A35E-42B1-921E-9D401F34EC57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F71DFCBB-4C9B-4D64-9922-03B6B45E4564}" type="pres">
      <dgm:prSet presAssocID="{E9CA85A4-E6D3-48A3-B740-5AB2489DE156}" presName="Accent1" presStyleCnt="0"/>
      <dgm:spPr/>
    </dgm:pt>
    <dgm:pt modelId="{939FCBA8-2F89-4D07-8E71-090EB9025915}" type="pres">
      <dgm:prSet presAssocID="{E9CA85A4-E6D3-48A3-B740-5AB2489DE156}" presName="Accent" presStyleLbl="node1" presStyleIdx="0" presStyleCnt="3" custScaleX="268582" custLinFactNeighborY="-17311"/>
      <dgm:spPr/>
    </dgm:pt>
    <dgm:pt modelId="{7C622683-F718-4DBD-9680-E6312A3B7B06}" type="pres">
      <dgm:prSet presAssocID="{E9CA85A4-E6D3-48A3-B740-5AB2489DE156}" presName="Parent1" presStyleLbl="revTx" presStyleIdx="0" presStyleCnt="3" custScaleX="280006" custLinFactNeighborX="5578" custLinFactNeighborY="-5519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A2C2B8A-BEF9-4007-A628-52AC19F0D91C}" type="pres">
      <dgm:prSet presAssocID="{25DD1472-7DD5-42FA-8694-F26170F8C5EB}" presName="Accent2" presStyleCnt="0"/>
      <dgm:spPr/>
    </dgm:pt>
    <dgm:pt modelId="{841DC263-0B03-417E-815C-D7B02EA1CF2C}" type="pres">
      <dgm:prSet presAssocID="{25DD1472-7DD5-42FA-8694-F26170F8C5EB}" presName="Accent" presStyleLbl="node1" presStyleIdx="1" presStyleCnt="3" custScaleX="273695" custLinFactNeighborX="-27284"/>
      <dgm:spPr/>
    </dgm:pt>
    <dgm:pt modelId="{F5CC4046-AFD3-4D54-AF14-80FFE4212712}" type="pres">
      <dgm:prSet presAssocID="{25DD1472-7DD5-42FA-8694-F26170F8C5EB}" presName="Parent2" presStyleLbl="revTx" presStyleIdx="1" presStyleCnt="3" custScaleX="267931" custLinFactNeighborX="-80117" custLinFactNeighborY="-177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CFD160-0392-4958-A722-39EDF8BA3737}" type="pres">
      <dgm:prSet presAssocID="{7919CE9B-787D-420E-AFDF-DF038DAB1DA8}" presName="Accent3" presStyleCnt="0"/>
      <dgm:spPr/>
    </dgm:pt>
    <dgm:pt modelId="{747A7AA4-BC63-4C34-9B7B-9F368F9A902F}" type="pres">
      <dgm:prSet presAssocID="{7919CE9B-787D-420E-AFDF-DF038DAB1DA8}" presName="Accent" presStyleLbl="node1" presStyleIdx="2" presStyleCnt="3" custScaleX="311127" custLinFactNeighborY="8057"/>
      <dgm:spPr/>
    </dgm:pt>
    <dgm:pt modelId="{3A313FAE-5CF8-4336-82F8-3062C32C2D18}" type="pres">
      <dgm:prSet presAssocID="{7919CE9B-787D-420E-AFDF-DF038DAB1DA8}" presName="Parent3" presStyleLbl="revTx" presStyleIdx="2" presStyleCnt="3" custScaleX="218752" custLinFactNeighborX="15787" custLinFactNeighborY="3944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25FB51A-341A-483D-B696-72C991DA0952}" type="presOf" srcId="{25DD1472-7DD5-42FA-8694-F26170F8C5EB}" destId="{F5CC4046-AFD3-4D54-AF14-80FFE4212712}" srcOrd="0" destOrd="0" presId="urn:microsoft.com/office/officeart/2009/layout/CircleArrowProcess"/>
    <dgm:cxn modelId="{95531D00-03B6-4BFA-BB95-A84B38ED21F2}" srcId="{F87F22A4-A35E-42B1-921E-9D401F34EC57}" destId="{E9CA85A4-E6D3-48A3-B740-5AB2489DE156}" srcOrd="0" destOrd="0" parTransId="{2C59DB7C-3FCC-4840-BA58-A8FB4F3DB731}" sibTransId="{EFF3866B-1701-4FE1-9C6E-55B7A495E284}"/>
    <dgm:cxn modelId="{01D77015-2F91-4216-8A75-77A4FFCDD0CA}" type="presOf" srcId="{7919CE9B-787D-420E-AFDF-DF038DAB1DA8}" destId="{3A313FAE-5CF8-4336-82F8-3062C32C2D18}" srcOrd="0" destOrd="0" presId="urn:microsoft.com/office/officeart/2009/layout/CircleArrowProcess"/>
    <dgm:cxn modelId="{6CD73074-A078-426A-971D-E6F27186053D}" srcId="{F87F22A4-A35E-42B1-921E-9D401F34EC57}" destId="{7919CE9B-787D-420E-AFDF-DF038DAB1DA8}" srcOrd="2" destOrd="0" parTransId="{ABD34BE5-EF45-47AF-8FD0-84E9E14D024E}" sibTransId="{1DDE2443-7A5B-4232-9B3D-4796E022DCBD}"/>
    <dgm:cxn modelId="{F9808F96-C292-44F0-AFFF-9AAF8D1BDED2}" type="presOf" srcId="{F87F22A4-A35E-42B1-921E-9D401F34EC57}" destId="{06CB08F1-1872-4DD7-BC3E-8CC37198B73A}" srcOrd="0" destOrd="0" presId="urn:microsoft.com/office/officeart/2009/layout/CircleArrowProcess"/>
    <dgm:cxn modelId="{A4B539D8-F749-4D58-886E-FF46546DA9FE}" type="presOf" srcId="{E9CA85A4-E6D3-48A3-B740-5AB2489DE156}" destId="{7C622683-F718-4DBD-9680-E6312A3B7B06}" srcOrd="0" destOrd="0" presId="urn:microsoft.com/office/officeart/2009/layout/CircleArrowProcess"/>
    <dgm:cxn modelId="{CE29DB21-7F67-4314-9E18-82515EF67B49}" srcId="{F87F22A4-A35E-42B1-921E-9D401F34EC57}" destId="{25DD1472-7DD5-42FA-8694-F26170F8C5EB}" srcOrd="1" destOrd="0" parTransId="{737B8DAD-D7E1-4699-A7D9-27B9137CACCC}" sibTransId="{B5E4666D-6D2E-418D-8227-E5377E0415DF}"/>
    <dgm:cxn modelId="{559A11B4-4F6D-4EF3-8C0F-EFEA42854347}" type="presParOf" srcId="{06CB08F1-1872-4DD7-BC3E-8CC37198B73A}" destId="{F71DFCBB-4C9B-4D64-9922-03B6B45E4564}" srcOrd="0" destOrd="0" presId="urn:microsoft.com/office/officeart/2009/layout/CircleArrowProcess"/>
    <dgm:cxn modelId="{79289A53-60B6-421E-9FD2-8959E982E374}" type="presParOf" srcId="{F71DFCBB-4C9B-4D64-9922-03B6B45E4564}" destId="{939FCBA8-2F89-4D07-8E71-090EB9025915}" srcOrd="0" destOrd="0" presId="urn:microsoft.com/office/officeart/2009/layout/CircleArrowProcess"/>
    <dgm:cxn modelId="{1A357D56-BCA1-424F-8766-957940E5D128}" type="presParOf" srcId="{06CB08F1-1872-4DD7-BC3E-8CC37198B73A}" destId="{7C622683-F718-4DBD-9680-E6312A3B7B06}" srcOrd="1" destOrd="0" presId="urn:microsoft.com/office/officeart/2009/layout/CircleArrowProcess"/>
    <dgm:cxn modelId="{54F92020-84B4-4A2A-AAB8-29A82E65B91F}" type="presParOf" srcId="{06CB08F1-1872-4DD7-BC3E-8CC37198B73A}" destId="{8A2C2B8A-BEF9-4007-A628-52AC19F0D91C}" srcOrd="2" destOrd="0" presId="urn:microsoft.com/office/officeart/2009/layout/CircleArrowProcess"/>
    <dgm:cxn modelId="{C2F0237B-7725-4892-A85F-A7BE743C73D2}" type="presParOf" srcId="{8A2C2B8A-BEF9-4007-A628-52AC19F0D91C}" destId="{841DC263-0B03-417E-815C-D7B02EA1CF2C}" srcOrd="0" destOrd="0" presId="urn:microsoft.com/office/officeart/2009/layout/CircleArrowProcess"/>
    <dgm:cxn modelId="{005E8AFA-655C-4F39-9A1D-CE590592F93D}" type="presParOf" srcId="{06CB08F1-1872-4DD7-BC3E-8CC37198B73A}" destId="{F5CC4046-AFD3-4D54-AF14-80FFE4212712}" srcOrd="3" destOrd="0" presId="urn:microsoft.com/office/officeart/2009/layout/CircleArrowProcess"/>
    <dgm:cxn modelId="{20D7A2D0-D732-4311-B2BA-4B931A83A1AC}" type="presParOf" srcId="{06CB08F1-1872-4DD7-BC3E-8CC37198B73A}" destId="{EBCFD160-0392-4958-A722-39EDF8BA3737}" srcOrd="4" destOrd="0" presId="urn:microsoft.com/office/officeart/2009/layout/CircleArrowProcess"/>
    <dgm:cxn modelId="{A310E38F-DEBE-4ED0-924C-030E8E82888F}" type="presParOf" srcId="{EBCFD160-0392-4958-A722-39EDF8BA3737}" destId="{747A7AA4-BC63-4C34-9B7B-9F368F9A902F}" srcOrd="0" destOrd="0" presId="urn:microsoft.com/office/officeart/2009/layout/CircleArrowProcess"/>
    <dgm:cxn modelId="{EF6142DC-8FAC-4ACF-BCE0-0B53E8B3E74B}" type="presParOf" srcId="{06CB08F1-1872-4DD7-BC3E-8CC37198B73A}" destId="{3A313FAE-5CF8-4336-82F8-3062C32C2D18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5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>
              <a:defRPr sz="1200"/>
            </a:lvl1pPr>
          </a:lstStyle>
          <a:p>
            <a:fld id="{EEDE916A-3CDE-46DB-AFFB-7B794A0CE92E}" type="datetimeFigureOut">
              <a:rPr lang="en-GB" smtClean="0"/>
              <a:pPr/>
              <a:t>25/05/2016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5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>
              <a:defRPr sz="1200"/>
            </a:lvl1pPr>
          </a:lstStyle>
          <a:p>
            <a:fld id="{2AD8875D-9A4A-4916-AA64-C4BD54005E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062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0D7274B-F31D-4D1A-81A2-1B1D469FCFAA}" type="datetimeFigureOut">
              <a:rPr lang="en-GB"/>
              <a:pPr>
                <a:defRPr/>
              </a:pPr>
              <a:t>25/05/2016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9" tIns="47380" rIns="94759" bIns="4738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759" tIns="47380" rIns="94759" bIns="4738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1730"/>
          </a:xfrm>
          <a:prstGeom prst="rect">
            <a:avLst/>
          </a:prstGeom>
        </p:spPr>
        <p:txBody>
          <a:bodyPr vert="horz" lIns="94759" tIns="47380" rIns="94759" bIns="4738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3C44346-952B-428D-86C7-63F74109A8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748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6576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</a:rPr>
              <a:t>Quiz</a:t>
            </a:r>
            <a:r>
              <a:rPr lang="en-GB" b="1" baseline="0" dirty="0" smtClean="0">
                <a:solidFill>
                  <a:schemeClr val="accent1"/>
                </a:solidFill>
              </a:rPr>
              <a:t> 1 </a:t>
            </a:r>
            <a:r>
              <a:rPr lang="en-GB" baseline="0" dirty="0" smtClean="0"/>
              <a:t>is available in the accompanying ‘Lesson plan and printable activities’ Word document.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575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For</a:t>
            </a:r>
            <a:r>
              <a:rPr lang="en-GB" baseline="0" dirty="0" smtClean="0"/>
              <a:t> mor</a:t>
            </a:r>
            <a:r>
              <a:rPr lang="en-GB" dirty="0" smtClean="0"/>
              <a:t>e information, see page 2 of ‘3.3.2 Teacher notes’.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552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 smtClean="0">
                <a:solidFill>
                  <a:schemeClr val="accent1"/>
                </a:solidFill>
              </a:rPr>
              <a:t>Quiz</a:t>
            </a:r>
            <a:r>
              <a:rPr lang="en-GB" b="1" baseline="0" dirty="0" smtClean="0">
                <a:solidFill>
                  <a:schemeClr val="accent1"/>
                </a:solidFill>
              </a:rPr>
              <a:t> 1 </a:t>
            </a:r>
            <a:r>
              <a:rPr lang="en-GB" baseline="0" dirty="0" smtClean="0"/>
              <a:t>is available in the accompanying ‘Lesson plan and printable activities’ Word document.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44346-952B-428D-86C7-63F74109A88A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461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3E4E0-A18B-45C1-A67A-1721B824D0CA}" type="datetimeFigureOut">
              <a:rPr lang="en-GB"/>
              <a:pPr>
                <a:defRPr/>
              </a:pPr>
              <a:t>25/05/2016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02DD9-9FE0-4305-BD32-567E5B7664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773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0405E-B7F3-4CDC-BAE5-8E3FAE8B828D}" type="datetimeFigureOut">
              <a:rPr lang="en-GB"/>
              <a:pPr>
                <a:defRPr/>
              </a:pPr>
              <a:t>25/05/2016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7B0FE-58DF-4E58-B731-79AA047D0B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68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E0163-BB5C-4D6F-839F-39D29807CD87}" type="datetimeFigureOut">
              <a:rPr lang="en-GB"/>
              <a:pPr>
                <a:defRPr/>
              </a:pPr>
              <a:t>25/05/2016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63864-044C-4A5F-B0B0-4208E51428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35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0664A-AFFB-4D0C-BC76-5A7A3CD55549}" type="datetimeFigureOut">
              <a:rPr lang="en-GB"/>
              <a:pPr>
                <a:defRPr/>
              </a:pPr>
              <a:t>25/05/2016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8E22D-FA5C-4FCA-B542-39CBEA219F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76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2E0C8-F264-45F3-AC70-4C9033A5DBC3}" type="datetimeFigureOut">
              <a:rPr lang="en-GB"/>
              <a:pPr>
                <a:defRPr/>
              </a:pPr>
              <a:t>25/05/2016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3F141-529B-43B4-B69F-12B4809DFC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01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0DB04-99B5-498D-9168-41FD67386829}" type="datetimeFigureOut">
              <a:rPr lang="en-GB"/>
              <a:pPr>
                <a:defRPr/>
              </a:pPr>
              <a:t>25/05/2016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C5AAE-1889-4765-B42D-6F3BCE9681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63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6D3E7-8A2A-403A-879D-05CBC5FCE81C}" type="datetimeFigureOut">
              <a:rPr lang="en-GB"/>
              <a:pPr>
                <a:defRPr/>
              </a:pPr>
              <a:t>25/05/2016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ED400-5FB4-4F94-BB2F-F7975FB8C7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407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410B5-8398-4A62-A7FC-1911952FE107}" type="datetimeFigureOut">
              <a:rPr lang="en-GB"/>
              <a:pPr>
                <a:defRPr/>
              </a:pPr>
              <a:t>25/05/2016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485A8-84E9-4D02-9509-3E1099B2BE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343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002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4301A-B1B3-46DF-B3CC-C406F2CEE74F}" type="datetimeFigureOut">
              <a:rPr lang="en-GB"/>
              <a:pPr>
                <a:defRPr/>
              </a:pPr>
              <a:t>25/05/2016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944D5-67C2-450A-BBAE-D0CDA9AADC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659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136E7-9836-4D39-A1F0-B97D172D0D26}" type="datetimeFigureOut">
              <a:rPr lang="en-GB"/>
              <a:pPr>
                <a:defRPr/>
              </a:pPr>
              <a:t>25/05/2016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07225-5ADA-4131-8CCA-E579317839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5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20C39-2FA4-4EE3-870D-02B33DADA378}" type="datetimeFigureOut">
              <a:rPr lang="en-GB"/>
              <a:pPr>
                <a:defRPr/>
              </a:pPr>
              <a:t>25/05/2016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21CFF-31DD-47A7-A145-7C43EA3476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867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C5FC2B-F42E-4278-BAC8-ED4196D4E1F6}" type="datetimeFigureOut">
              <a:rPr lang="en-GB"/>
              <a:pPr>
                <a:defRPr/>
              </a:pPr>
              <a:t>25/05/2016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17D766-F9CC-42A0-8B46-3DBE464A29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0" y="6349549"/>
            <a:ext cx="9144000" cy="5137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49548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Date Placeholder 8"/>
          <p:cNvSpPr>
            <a:spLocks noGrp="1"/>
          </p:cNvSpPr>
          <p:nvPr/>
        </p:nvSpPr>
        <p:spPr>
          <a:xfrm>
            <a:off x="56829" y="6480646"/>
            <a:ext cx="36605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2016 AQA. Created by </a:t>
            </a:r>
            <a:r>
              <a:rPr lang="en-US" dirty="0" err="1" smtClean="0"/>
              <a:t>Teachit</a:t>
            </a:r>
            <a:r>
              <a:rPr lang="en-US" dirty="0" smtClean="0"/>
              <a:t> for AQA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ran\AppData\Local\Microsoft\Windows\Temporary Internet Files\Content.Outlook\UE10RLAK\AQA_New_logo_strapline_RGB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26496" y="6442212"/>
            <a:ext cx="81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67544" y="3207676"/>
            <a:ext cx="39276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b="1" dirty="0" smtClean="0">
                <a:solidFill>
                  <a:schemeClr val="accent1"/>
                </a:solidFill>
                <a:latin typeface="+mn-lt"/>
              </a:rPr>
              <a:t>3.3.7 </a:t>
            </a:r>
            <a:r>
              <a:rPr lang="en-GB" sz="2400" b="1" dirty="0">
                <a:solidFill>
                  <a:schemeClr val="accent1"/>
                </a:solidFill>
                <a:latin typeface="+mn-lt"/>
              </a:rPr>
              <a:t>Representing sound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7544" y="3717032"/>
            <a:ext cx="1261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accent1"/>
                </a:solidFill>
                <a:latin typeface="+mn-lt"/>
              </a:rPr>
              <a:t>Lesson</a:t>
            </a:r>
            <a:endParaRPr lang="en-GB" sz="24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9262" y="2060848"/>
            <a:ext cx="8305476" cy="58477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b="1" spc="50" dirty="0">
                <a:ln w="11430">
                  <a:solidFill>
                    <a:schemeClr val="bg1"/>
                  </a:solidFill>
                </a:ln>
                <a:solidFill>
                  <a:schemeClr val="accent1"/>
                </a:solidFill>
              </a:rPr>
              <a:t>3.3 Fundamentals of data representation</a:t>
            </a:r>
            <a:endParaRPr lang="en-GB" sz="3200" b="1" spc="50" dirty="0">
              <a:ln w="11430">
                <a:solidFill>
                  <a:schemeClr val="bg1"/>
                </a:solidFill>
              </a:ln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To round things off…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2420888"/>
            <a:ext cx="7886700" cy="108012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b="1" dirty="0">
                <a:solidFill>
                  <a:schemeClr val="accent1"/>
                </a:solidFill>
              </a:rPr>
              <a:t>C</a:t>
            </a:r>
            <a:r>
              <a:rPr lang="en-GB" sz="2800" b="1" dirty="0" smtClean="0">
                <a:solidFill>
                  <a:schemeClr val="accent1"/>
                </a:solidFill>
              </a:rPr>
              <a:t>omplete Quiz 2 on </a:t>
            </a:r>
            <a:r>
              <a:rPr lang="en-GB" sz="2800" b="1" dirty="0">
                <a:solidFill>
                  <a:schemeClr val="accent1"/>
                </a:solidFill>
              </a:rPr>
              <a:t>file size </a:t>
            </a:r>
            <a:r>
              <a:rPr lang="en-GB" sz="2800" b="1" dirty="0" smtClean="0">
                <a:solidFill>
                  <a:schemeClr val="accent1"/>
                </a:solidFill>
              </a:rPr>
              <a:t>calculations.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208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Objectives</a:t>
            </a: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2180020715"/>
              </p:ext>
            </p:extLst>
          </p:nvPr>
        </p:nvGraphicFramePr>
        <p:xfrm>
          <a:off x="827584" y="1700808"/>
          <a:ext cx="7488832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628650" y="1124744"/>
            <a:ext cx="16562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en-GB" sz="2400" dirty="0">
                <a:latin typeface="+mn-lt"/>
              </a:rPr>
              <a:t>Be able </a:t>
            </a:r>
            <a:r>
              <a:rPr lang="en-GB" sz="2400" dirty="0" smtClean="0">
                <a:latin typeface="+mn-lt"/>
              </a:rPr>
              <a:t>to:</a:t>
            </a:r>
            <a:endParaRPr lang="en-GB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061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 smtClean="0">
                <a:solidFill>
                  <a:schemeClr val="bg1"/>
                </a:solidFill>
                <a:latin typeface="+mn-lt"/>
              </a:rPr>
              <a:t>Starter activity</a:t>
            </a:r>
            <a:endParaRPr lang="en-GB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28650" y="1199430"/>
            <a:ext cx="7975798" cy="2805634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b="1" dirty="0"/>
              <a:t>How do we represent sounds on a computer?</a:t>
            </a:r>
            <a:endParaRPr lang="en-GB" sz="28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28650" y="2348880"/>
            <a:ext cx="7886700" cy="37856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+mn-lt"/>
              </a:rPr>
              <a:t>Sound is all around us.  </a:t>
            </a:r>
          </a:p>
          <a:p>
            <a:endParaRPr lang="en-GB" sz="2400" dirty="0">
              <a:latin typeface="+mn-lt"/>
            </a:endParaRPr>
          </a:p>
          <a:p>
            <a:r>
              <a:rPr lang="en-GB" sz="2400" dirty="0">
                <a:latin typeface="+mn-lt"/>
              </a:rPr>
              <a:t>People started being able to capture sound for the purposes of replaying it about 150 years ago.  </a:t>
            </a:r>
          </a:p>
          <a:p>
            <a:endParaRPr lang="en-GB" sz="2400" dirty="0">
              <a:latin typeface="+mn-lt"/>
            </a:endParaRPr>
          </a:p>
          <a:p>
            <a:r>
              <a:rPr lang="en-GB" sz="2400" dirty="0">
                <a:latin typeface="+mn-lt"/>
              </a:rPr>
              <a:t>It is only relatively recently that we have seen the use of </a:t>
            </a:r>
            <a:r>
              <a:rPr lang="en-GB" sz="2400" b="1" dirty="0">
                <a:latin typeface="+mn-lt"/>
              </a:rPr>
              <a:t>digital</a:t>
            </a:r>
            <a:r>
              <a:rPr lang="en-GB" sz="2400" dirty="0">
                <a:latin typeface="+mn-lt"/>
              </a:rPr>
              <a:t> recording techniques.</a:t>
            </a:r>
          </a:p>
          <a:p>
            <a:endParaRPr lang="en-GB" sz="2400" dirty="0">
              <a:latin typeface="+mn-lt"/>
            </a:endParaRPr>
          </a:p>
          <a:p>
            <a:r>
              <a:rPr lang="en-GB" sz="2400" dirty="0">
                <a:latin typeface="+mn-lt"/>
              </a:rPr>
              <a:t>Complete </a:t>
            </a:r>
            <a:r>
              <a:rPr lang="en-GB" sz="2400" b="1" dirty="0" smtClean="0">
                <a:solidFill>
                  <a:schemeClr val="accent1"/>
                </a:solidFill>
                <a:latin typeface="+mn-lt"/>
              </a:rPr>
              <a:t>Quiz 1</a:t>
            </a:r>
            <a:r>
              <a:rPr lang="en-GB" sz="2400" dirty="0" smtClean="0">
                <a:latin typeface="+mn-lt"/>
              </a:rPr>
              <a:t>, </a:t>
            </a:r>
            <a:r>
              <a:rPr lang="en-GB" sz="2400" dirty="0">
                <a:latin typeface="+mn-lt"/>
              </a:rPr>
              <a:t>identifying key facts about specific recording and playback devices from the past. </a:t>
            </a:r>
          </a:p>
        </p:txBody>
      </p:sp>
    </p:spTree>
    <p:extLst>
      <p:ext uri="{BB962C8B-B14F-4D97-AF65-F5344CB8AC3E}">
        <p14:creationId xmlns:p14="http://schemas.microsoft.com/office/powerpoint/2010/main" val="319762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What is analogue sound?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28650" y="1196752"/>
            <a:ext cx="7886700" cy="705338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dirty="0"/>
              <a:t>Naturally occurring sounds are analogue, generated as a continuous waveform over </a:t>
            </a:r>
            <a:r>
              <a:rPr lang="en-GB" sz="1800" dirty="0" smtClean="0"/>
              <a:t>time:</a:t>
            </a:r>
            <a:endParaRPr lang="en-GB" sz="1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28650" y="5229200"/>
            <a:ext cx="7886700" cy="9361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 smtClean="0"/>
              <a:t>Key point</a:t>
            </a:r>
            <a:endParaRPr lang="en-GB" sz="1600" dirty="0" smtClean="0"/>
          </a:p>
          <a:p>
            <a:pPr marL="0" indent="0">
              <a:buNone/>
            </a:pPr>
            <a:r>
              <a:rPr lang="en-GB" sz="1600" dirty="0" smtClean="0"/>
              <a:t>In </a:t>
            </a:r>
            <a:r>
              <a:rPr lang="en-GB" sz="1600" dirty="0"/>
              <a:t>its natural form, sound occurs in an analogue format and has a continuous (unbroken) form which has infinite definition.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3861048"/>
            <a:ext cx="7886700" cy="136815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/>
              <a:t>Analogue waves are </a:t>
            </a:r>
            <a:r>
              <a:rPr lang="en-GB" sz="1800" dirty="0" smtClean="0"/>
              <a:t>continuous, </a:t>
            </a:r>
            <a:r>
              <a:rPr lang="en-GB" sz="1800" dirty="0"/>
              <a:t>i.e. have no break. </a:t>
            </a:r>
            <a:r>
              <a:rPr lang="en-GB" sz="1800" dirty="0" smtClean="0"/>
              <a:t>They </a:t>
            </a:r>
            <a:r>
              <a:rPr lang="en-GB" sz="1800" dirty="0"/>
              <a:t>have </a:t>
            </a:r>
            <a:r>
              <a:rPr lang="en-GB" sz="1800" i="1" dirty="0"/>
              <a:t>infinite </a:t>
            </a:r>
            <a:r>
              <a:rPr lang="en-GB" sz="1800" dirty="0" smtClean="0"/>
              <a:t>resolution.</a:t>
            </a:r>
          </a:p>
          <a:p>
            <a:r>
              <a:rPr lang="en-GB" sz="1800" dirty="0" smtClean="0"/>
              <a:t>Sound </a:t>
            </a:r>
            <a:r>
              <a:rPr lang="en-GB" sz="1800" dirty="0"/>
              <a:t>can have positive and negative amplitude and it is usual to see it represented using the continuous sine wave format. </a:t>
            </a:r>
          </a:p>
        </p:txBody>
      </p:sp>
      <p:sp>
        <p:nvSpPr>
          <p:cNvPr id="4" name="Rectangle 3"/>
          <p:cNvSpPr/>
          <p:nvPr/>
        </p:nvSpPr>
        <p:spPr>
          <a:xfrm>
            <a:off x="1148605" y="3501008"/>
            <a:ext cx="19832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>
                <a:latin typeface="+mn-lt"/>
              </a:rPr>
              <a:t>Basic analogue wave</a:t>
            </a:r>
            <a:endParaRPr lang="en-GB" sz="1400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47057" y="3501008"/>
            <a:ext cx="44533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b="1" dirty="0"/>
              <a:t>Analogue wave showing positive and negative amplitude </a:t>
            </a:r>
            <a:endParaRPr lang="en-GB" sz="1400" dirty="0">
              <a:latin typeface="+mn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630" y="1988840"/>
            <a:ext cx="1900793" cy="142559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63" t="12890" r="17187" b="26172"/>
          <a:stretch/>
        </p:blipFill>
        <p:spPr>
          <a:xfrm>
            <a:off x="4572000" y="1988840"/>
            <a:ext cx="2376264" cy="148874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31387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477054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500" dirty="0">
                <a:solidFill>
                  <a:schemeClr val="bg1"/>
                </a:solidFill>
                <a:latin typeface="+mn-lt"/>
              </a:rPr>
              <a:t>Capturing analogue sound – the digitisation of sound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28650" y="1211495"/>
            <a:ext cx="7886700" cy="92136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b="1" dirty="0" smtClean="0"/>
              <a:t>To store sound we must convert it into a digital format that a computer can play.</a:t>
            </a:r>
          </a:p>
          <a:p>
            <a:pPr marL="0" indent="0">
              <a:buNone/>
            </a:pPr>
            <a:endParaRPr lang="en-GB" sz="1600" b="1" dirty="0" smtClean="0"/>
          </a:p>
          <a:p>
            <a:pPr marL="0" indent="0">
              <a:buNone/>
            </a:pPr>
            <a:endParaRPr lang="en-GB" sz="1600" b="1" dirty="0" smtClean="0"/>
          </a:p>
          <a:p>
            <a:pPr marL="0" indent="0">
              <a:buNone/>
            </a:pPr>
            <a:endParaRPr lang="en-GB" sz="1600" b="1" dirty="0"/>
          </a:p>
          <a:p>
            <a:pPr marL="0" indent="0">
              <a:buNone/>
            </a:pPr>
            <a:endParaRPr lang="en-GB" sz="1600" b="1" dirty="0" smtClean="0"/>
          </a:p>
          <a:p>
            <a:pPr marL="0" indent="0">
              <a:buNone/>
            </a:pPr>
            <a:endParaRPr lang="en-GB" sz="1600" b="1" dirty="0"/>
          </a:p>
          <a:p>
            <a:pPr marL="0" indent="0">
              <a:buNone/>
            </a:pPr>
            <a:endParaRPr lang="en-GB" sz="1600" b="1" dirty="0" smtClean="0"/>
          </a:p>
          <a:p>
            <a:pPr marL="0" indent="0">
              <a:buNone/>
            </a:pPr>
            <a:endParaRPr lang="en-GB" sz="1600" b="1" dirty="0"/>
          </a:p>
          <a:p>
            <a:pPr marL="0" indent="0">
              <a:buNone/>
            </a:pPr>
            <a:endParaRPr lang="en-GB" sz="1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28650" y="2132856"/>
            <a:ext cx="7886700" cy="147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b="1" dirty="0"/>
              <a:t>Note: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there are limits to the quality of sound that may be captured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sound files can be very large if storing in high quality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CD quality files are too big for downloading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/>
              <a:t>MP3 files are only suitable for playback devices not </a:t>
            </a:r>
            <a:r>
              <a:rPr lang="en-GB" dirty="0" smtClean="0"/>
              <a:t>storage.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28650" y="3789040"/>
            <a:ext cx="78867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dirty="0"/>
              <a:t>In order for sound to be captured it must be sampled digitally by ‘slicing up’ the sound horizontally (by amplitude) and vertically (by time duration) and capturing a digital snapshot. 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quality of the sound produced depends on how many samples are taken and the resolution of the sampling. 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566124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chemeClr val="accent3"/>
                </a:solidFill>
              </a:rPr>
              <a:t>ffff</a:t>
            </a:r>
            <a:endParaRPr lang="en-GB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055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365127"/>
            <a:ext cx="7831782" cy="5440137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b="1" dirty="0" smtClean="0"/>
              <a:t>Sampling rate </a:t>
            </a:r>
            <a:r>
              <a:rPr lang="en-GB" sz="1800" dirty="0" smtClean="0"/>
              <a:t>is </a:t>
            </a:r>
            <a:r>
              <a:rPr lang="en-GB" sz="1800" dirty="0"/>
              <a:t>measured by taking vertical slices of the sound</a:t>
            </a:r>
            <a:r>
              <a:rPr lang="en-GB" sz="1800" dirty="0" smtClean="0"/>
              <a:t>:</a:t>
            </a:r>
          </a:p>
          <a:p>
            <a:pPr marL="0" indent="0">
              <a:buNone/>
            </a:pPr>
            <a:endParaRPr lang="en-GB" sz="1800" dirty="0" smtClean="0"/>
          </a:p>
          <a:p>
            <a:r>
              <a:rPr lang="en-GB" sz="1800" dirty="0" smtClean="0"/>
              <a:t>To </a:t>
            </a:r>
            <a:r>
              <a:rPr lang="en-GB" sz="1800" dirty="0"/>
              <a:t>capture a sound at CD quality, we would need to take 44,100 </a:t>
            </a:r>
            <a:r>
              <a:rPr lang="en-GB" sz="1800" dirty="0" smtClean="0"/>
              <a:t>samples every </a:t>
            </a:r>
            <a:r>
              <a:rPr lang="en-GB" sz="1800" dirty="0"/>
              <a:t>second!  We would ‘draw’ 44,100 (vertical) lines in one second to divide it up.</a:t>
            </a:r>
          </a:p>
          <a:p>
            <a:pPr marL="0" indent="0">
              <a:buNone/>
            </a:pPr>
            <a:r>
              <a:rPr lang="en-GB" sz="1800" dirty="0"/>
              <a:t> </a:t>
            </a:r>
            <a:endParaRPr lang="en-GB" sz="1800" dirty="0" smtClean="0"/>
          </a:p>
          <a:p>
            <a:r>
              <a:rPr lang="en-GB" sz="1800" dirty="0" smtClean="0"/>
              <a:t>We </a:t>
            </a:r>
            <a:r>
              <a:rPr lang="en-GB" sz="1800" dirty="0"/>
              <a:t>would say that a </a:t>
            </a:r>
            <a:r>
              <a:rPr lang="en-GB" sz="1800" b="1" dirty="0" smtClean="0"/>
              <a:t>sampling frequency</a:t>
            </a:r>
            <a:r>
              <a:rPr lang="en-GB" sz="1800" dirty="0" smtClean="0"/>
              <a:t> </a:t>
            </a:r>
            <a:r>
              <a:rPr lang="en-GB" sz="1800" dirty="0"/>
              <a:t>of 44.1 kHz was used.</a:t>
            </a:r>
            <a:endParaRPr lang="en-GB" sz="1800" dirty="0" smtClean="0"/>
          </a:p>
          <a:p>
            <a:pPr marL="0" indent="0">
              <a:buNone/>
            </a:pPr>
            <a:endParaRPr lang="en-GB" sz="1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27" b="9438"/>
          <a:stretch/>
        </p:blipFill>
        <p:spPr>
          <a:xfrm>
            <a:off x="2281025" y="3212976"/>
            <a:ext cx="4527032" cy="296181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74219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365127"/>
            <a:ext cx="7831782" cy="5440137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b="1" dirty="0"/>
              <a:t>Amplitude (sample resolution) </a:t>
            </a:r>
            <a:r>
              <a:rPr lang="en-GB" sz="1800" dirty="0"/>
              <a:t>is measured by taking horizontal slices of the sound</a:t>
            </a:r>
            <a:r>
              <a:rPr lang="en-GB" sz="1800" dirty="0" smtClean="0"/>
              <a:t>:</a:t>
            </a:r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sz="1800" dirty="0"/>
              <a:t>As you can see here, it is divided into 16 slices and it is not that accurate.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1" t="17845" r="7520" b="22780"/>
          <a:stretch/>
        </p:blipFill>
        <p:spPr>
          <a:xfrm>
            <a:off x="1618899" y="2276872"/>
            <a:ext cx="5851284" cy="3077493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77238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365127"/>
            <a:ext cx="7831782" cy="1335681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dirty="0"/>
              <a:t>The resolution of the capture is determined by how many slices we take across the wave – we have got 16 here.</a:t>
            </a:r>
          </a:p>
          <a:p>
            <a:pPr marL="0" indent="0">
              <a:buNone/>
            </a:pPr>
            <a:r>
              <a:rPr lang="en-GB" sz="1800" dirty="0"/>
              <a:t> </a:t>
            </a:r>
            <a:r>
              <a:rPr lang="en-GB" sz="1800" dirty="0" smtClean="0"/>
              <a:t>2</a:t>
            </a:r>
            <a:r>
              <a:rPr lang="en-GB" sz="1800" baseline="30000" dirty="0" smtClean="0"/>
              <a:t>4</a:t>
            </a:r>
            <a:r>
              <a:rPr lang="en-GB" sz="1800" dirty="0" smtClean="0"/>
              <a:t> </a:t>
            </a:r>
            <a:r>
              <a:rPr lang="en-GB" sz="1800" dirty="0"/>
              <a:t>= 16 therefore 4 bits are enough to represent </a:t>
            </a:r>
            <a:r>
              <a:rPr lang="en-GB" sz="1800" i="1" dirty="0"/>
              <a:t>every</a:t>
            </a:r>
            <a:r>
              <a:rPr lang="en-GB" sz="1800" dirty="0"/>
              <a:t> possible level of this diagram. 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860009"/>
              </p:ext>
            </p:extLst>
          </p:nvPr>
        </p:nvGraphicFramePr>
        <p:xfrm>
          <a:off x="626393" y="1700808"/>
          <a:ext cx="7831784" cy="24701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8973"/>
                <a:gridCol w="978973"/>
                <a:gridCol w="978973"/>
                <a:gridCol w="978973"/>
                <a:gridCol w="978973"/>
                <a:gridCol w="978973"/>
                <a:gridCol w="978973"/>
                <a:gridCol w="978973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Decimal value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Binary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Decimal value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Binary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Decimal value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Binary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Decimal value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Binary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0000</a:t>
                      </a:r>
                    </a:p>
                  </a:txBody>
                  <a:tcPr marL="68580" marR="68580" marT="71755" marB="7175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0100</a:t>
                      </a:r>
                    </a:p>
                  </a:txBody>
                  <a:tcPr marL="68580" marR="68580" marT="71755" marB="7175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1000</a:t>
                      </a:r>
                    </a:p>
                  </a:txBody>
                  <a:tcPr marL="68580" marR="68580" marT="71755" marB="7175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12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1100</a:t>
                      </a:r>
                    </a:p>
                  </a:txBody>
                  <a:tcPr marL="68580" marR="68580" marT="71755" marB="7175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0001</a:t>
                      </a:r>
                    </a:p>
                  </a:txBody>
                  <a:tcPr marL="68580" marR="68580" marT="71755" marB="7175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0101</a:t>
                      </a:r>
                    </a:p>
                  </a:txBody>
                  <a:tcPr marL="68580" marR="68580" marT="71755" marB="7175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1001</a:t>
                      </a:r>
                    </a:p>
                  </a:txBody>
                  <a:tcPr marL="68580" marR="68580" marT="71755" marB="7175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13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1101</a:t>
                      </a:r>
                    </a:p>
                  </a:txBody>
                  <a:tcPr marL="68580" marR="68580" marT="71755" marB="7175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0010</a:t>
                      </a:r>
                    </a:p>
                  </a:txBody>
                  <a:tcPr marL="68580" marR="68580" marT="71755" marB="7175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0110</a:t>
                      </a:r>
                    </a:p>
                  </a:txBody>
                  <a:tcPr marL="68580" marR="68580" marT="71755" marB="7175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10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1010</a:t>
                      </a:r>
                    </a:p>
                  </a:txBody>
                  <a:tcPr marL="68580" marR="68580" marT="71755" marB="7175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14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1110</a:t>
                      </a:r>
                    </a:p>
                  </a:txBody>
                  <a:tcPr marL="68580" marR="68580" marT="71755" marB="7175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12700" cmpd="sng">
                      <a:noFill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0011</a:t>
                      </a:r>
                    </a:p>
                  </a:txBody>
                  <a:tcPr marL="68580" marR="68580" marT="71755" marB="7175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7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0111</a:t>
                      </a:r>
                    </a:p>
                  </a:txBody>
                  <a:tcPr marL="68580" marR="68580" marT="71755" marB="7175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11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1011</a:t>
                      </a:r>
                    </a:p>
                  </a:txBody>
                  <a:tcPr marL="68580" marR="68580" marT="71755" marB="7175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15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1111</a:t>
                      </a:r>
                    </a:p>
                  </a:txBody>
                  <a:tcPr marL="68580" marR="68580" marT="71755" marB="71755"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628650" y="4117342"/>
            <a:ext cx="7831782" cy="811856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dirty="0"/>
              <a:t>If we use the CD as an example again, we would actually use a 16-bit sampling code, this would give not 16 possible levels but 65,536!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28650" y="4797152"/>
            <a:ext cx="7886700" cy="14401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b="1" dirty="0" smtClean="0"/>
              <a:t>Key point</a:t>
            </a:r>
            <a:endParaRPr lang="en-GB" sz="1600" dirty="0" smtClean="0"/>
          </a:p>
          <a:p>
            <a:pPr marL="0" indent="0">
              <a:buNone/>
            </a:pPr>
            <a:r>
              <a:rPr lang="en-GB" sz="1600" b="1" dirty="0"/>
              <a:t>Digital</a:t>
            </a:r>
            <a:r>
              <a:rPr lang="en-GB" sz="1600" dirty="0"/>
              <a:t> sound is represented as discrete (single addressable) points captured by ‘mapping out’ an analogue sound wave – a binary value representing each point is stored in a recognised file format and reproduced by the digital media player used e.g. Windows Media Player.</a:t>
            </a:r>
          </a:p>
        </p:txBody>
      </p:sp>
    </p:spTree>
    <p:extLst>
      <p:ext uri="{BB962C8B-B14F-4D97-AF65-F5344CB8AC3E}">
        <p14:creationId xmlns:p14="http://schemas.microsoft.com/office/powerpoint/2010/main" val="2708371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28650" y="365127"/>
            <a:ext cx="7886700" cy="523220"/>
          </a:xfrm>
          <a:prstGeom prst="rect">
            <a:avLst/>
          </a:prstGeom>
          <a:solidFill>
            <a:schemeClr val="accent1"/>
          </a:solidFill>
        </p:spPr>
        <p:txBody>
          <a:bodyPr>
            <a:sp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GB" sz="2800" dirty="0">
                <a:solidFill>
                  <a:schemeClr val="bg1"/>
                </a:solidFill>
                <a:latin typeface="+mn-lt"/>
              </a:rPr>
              <a:t>Determining the size of sound files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1196752"/>
            <a:ext cx="7886700" cy="792088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 smtClean="0"/>
              <a:t>How do amplitude and frequency fit together to determine the overall size of captured sound files?</a:t>
            </a:r>
            <a:endParaRPr lang="en-GB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85196"/>
              </p:ext>
            </p:extLst>
          </p:nvPr>
        </p:nvGraphicFramePr>
        <p:xfrm>
          <a:off x="750820" y="3861048"/>
          <a:ext cx="7742682" cy="172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5670"/>
                <a:gridCol w="1542514"/>
                <a:gridCol w="2132249"/>
                <a:gridCol w="2132249"/>
              </a:tblGrid>
              <a:tr h="576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Sampling rate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44,100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Resolution</a:t>
                      </a: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16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bits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Length of sample: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</a:t>
                      </a:r>
                      <a:r>
                        <a:rPr lang="en-GB" sz="1800" dirty="0" smtClean="0">
                          <a:latin typeface="+mn-lt"/>
                        </a:rPr>
                        <a:t>×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60 = 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240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File size = 44,100 </a:t>
                      </a:r>
                      <a:r>
                        <a:rPr lang="en-GB" sz="1400" b="1" dirty="0" smtClean="0">
                          <a:latin typeface="+mn-lt"/>
                        </a:rPr>
                        <a:t>×</a:t>
                      </a:r>
                      <a:r>
                        <a:rPr lang="en-GB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240 </a:t>
                      </a:r>
                      <a:r>
                        <a:rPr lang="en-GB" sz="1400" b="1" dirty="0" smtClean="0">
                          <a:latin typeface="+mn-lt"/>
                        </a:rPr>
                        <a:t>×</a:t>
                      </a:r>
                      <a:r>
                        <a:rPr lang="en-GB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16 </a:t>
                      </a:r>
                      <a:r>
                        <a:rPr lang="en-GB" sz="1400" b="1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 169,344,000 </a:t>
                      </a:r>
                      <a:r>
                        <a:rPr lang="en-GB" sz="140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(bits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)*</a:t>
                      </a: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6000"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* Much larger than a conventional MP3 file.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71755" marB="71755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07504" y="2193514"/>
            <a:ext cx="9036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latin typeface="+mn-lt"/>
              </a:rPr>
              <a:t>File size</a:t>
            </a:r>
            <a:r>
              <a:rPr lang="en-GB" dirty="0">
                <a:latin typeface="+mn-lt"/>
              </a:rPr>
              <a:t> </a:t>
            </a:r>
            <a:r>
              <a:rPr lang="en-GB" sz="1600" dirty="0">
                <a:latin typeface="+mn-lt"/>
              </a:rPr>
              <a:t>(</a:t>
            </a:r>
            <a:r>
              <a:rPr lang="en-GB" sz="1600" i="1" dirty="0" smtClean="0">
                <a:latin typeface="+mn-lt"/>
              </a:rPr>
              <a:t>bits</a:t>
            </a:r>
            <a:r>
              <a:rPr lang="en-GB" sz="1600" dirty="0">
                <a:latin typeface="+mn-lt"/>
              </a:rPr>
              <a:t>) </a:t>
            </a:r>
            <a:r>
              <a:rPr lang="en-GB" dirty="0" smtClean="0">
                <a:latin typeface="+mn-lt"/>
              </a:rPr>
              <a:t>= </a:t>
            </a:r>
            <a:r>
              <a:rPr lang="en-GB" b="1" dirty="0" smtClean="0">
                <a:latin typeface="+mn-lt"/>
              </a:rPr>
              <a:t>Sampling </a:t>
            </a:r>
            <a:r>
              <a:rPr lang="en-GB" b="1" dirty="0">
                <a:latin typeface="+mn-lt"/>
              </a:rPr>
              <a:t>rate</a:t>
            </a:r>
            <a:r>
              <a:rPr lang="en-GB" dirty="0">
                <a:latin typeface="+mn-lt"/>
              </a:rPr>
              <a:t> </a:t>
            </a:r>
            <a:r>
              <a:rPr lang="en-GB" sz="1600" dirty="0">
                <a:latin typeface="+mn-lt"/>
              </a:rPr>
              <a:t>(</a:t>
            </a:r>
            <a:r>
              <a:rPr lang="en-GB" sz="1600" i="1" dirty="0">
                <a:latin typeface="+mn-lt"/>
              </a:rPr>
              <a:t>Hz</a:t>
            </a:r>
            <a:r>
              <a:rPr lang="en-GB" sz="1600" dirty="0">
                <a:latin typeface="+mn-lt"/>
              </a:rPr>
              <a:t>) </a:t>
            </a:r>
            <a:r>
              <a:rPr lang="en-GB" dirty="0" smtClean="0">
                <a:latin typeface="+mn-lt"/>
              </a:rPr>
              <a:t>× </a:t>
            </a:r>
            <a:r>
              <a:rPr lang="en-GB" b="1" dirty="0">
                <a:latin typeface="+mn-lt"/>
              </a:rPr>
              <a:t>Resolution</a:t>
            </a:r>
            <a:r>
              <a:rPr lang="en-GB" dirty="0">
                <a:latin typeface="+mn-lt"/>
              </a:rPr>
              <a:t> </a:t>
            </a:r>
            <a:r>
              <a:rPr lang="en-GB" sz="1600" dirty="0" smtClean="0">
                <a:latin typeface="+mn-lt"/>
              </a:rPr>
              <a:t>(</a:t>
            </a:r>
            <a:r>
              <a:rPr lang="en-GB" sz="1600" i="1" dirty="0" smtClean="0">
                <a:latin typeface="+mn-lt"/>
              </a:rPr>
              <a:t>bits</a:t>
            </a:r>
            <a:r>
              <a:rPr lang="en-GB" sz="1600" dirty="0">
                <a:latin typeface="+mn-lt"/>
              </a:rPr>
              <a:t>) </a:t>
            </a:r>
            <a:r>
              <a:rPr lang="en-GB" dirty="0" smtClean="0"/>
              <a:t>×</a:t>
            </a:r>
            <a:r>
              <a:rPr lang="en-GB" dirty="0" smtClean="0">
                <a:latin typeface="+mn-lt"/>
              </a:rPr>
              <a:t> </a:t>
            </a:r>
            <a:r>
              <a:rPr lang="en-GB" b="1" dirty="0" smtClean="0">
                <a:latin typeface="+mn-lt"/>
              </a:rPr>
              <a:t>Sample length </a:t>
            </a:r>
            <a:r>
              <a:rPr lang="en-GB" sz="1600" dirty="0" smtClean="0">
                <a:latin typeface="+mn-lt"/>
              </a:rPr>
              <a:t>(</a:t>
            </a:r>
            <a:r>
              <a:rPr lang="en-GB" sz="1600" i="1" dirty="0" smtClean="0">
                <a:latin typeface="+mn-lt"/>
              </a:rPr>
              <a:t>seconds</a:t>
            </a:r>
            <a:r>
              <a:rPr lang="en-GB" sz="1600" dirty="0" smtClean="0">
                <a:latin typeface="+mn-lt"/>
              </a:rPr>
              <a:t>)</a:t>
            </a:r>
            <a:endParaRPr lang="en-GB" sz="1600" dirty="0">
              <a:latin typeface="+mn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11560" y="2830531"/>
            <a:ext cx="7886700" cy="792088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600" dirty="0" smtClean="0"/>
              <a:t>Example: Recording </a:t>
            </a:r>
            <a:r>
              <a:rPr lang="en-GB" sz="1600" dirty="0"/>
              <a:t>a song by an artist in stereo, the song lasts four </a:t>
            </a:r>
            <a:r>
              <a:rPr lang="en-GB" sz="1600" dirty="0" smtClean="0"/>
              <a:t>minutes and the sound </a:t>
            </a:r>
            <a:r>
              <a:rPr lang="en-GB" sz="1600" dirty="0"/>
              <a:t>is CD quality.</a:t>
            </a:r>
          </a:p>
        </p:txBody>
      </p:sp>
    </p:spTree>
    <p:extLst>
      <p:ext uri="{BB962C8B-B14F-4D97-AF65-F5344CB8AC3E}">
        <p14:creationId xmlns:p14="http://schemas.microsoft.com/office/powerpoint/2010/main" val="4265760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theme/theme1.xml><?xml version="1.0" encoding="utf-8"?>
<a:theme xmlns:a="http://schemas.openxmlformats.org/drawingml/2006/main" name="Computer Science template v2">
  <a:themeElements>
    <a:clrScheme name="AQA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12878"/>
      </a:accent1>
      <a:accent2>
        <a:srgbClr val="C8194B"/>
      </a:accent2>
      <a:accent3>
        <a:srgbClr val="D2C8E1"/>
      </a:accent3>
      <a:accent4>
        <a:srgbClr val="9784BE"/>
      </a:accent4>
      <a:accent5>
        <a:srgbClr val="6D51A1"/>
      </a:accent5>
      <a:accent6>
        <a:srgbClr val="2F71AC"/>
      </a:accent6>
      <a:hlink>
        <a:srgbClr val="2F71AC"/>
      </a:hlink>
      <a:folHlink>
        <a:srgbClr val="41287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Science template v2</Template>
  <TotalTime>507</TotalTime>
  <Words>750</Words>
  <Application>Microsoft Office PowerPoint</Application>
  <PresentationFormat>On-screen Show (4:3)</PresentationFormat>
  <Paragraphs>116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Computer Science template v2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2015-10-09T10:47:38Z</cp:lastPrinted>
  <dcterms:created xsi:type="dcterms:W3CDTF">2015-10-06T11:34:12Z</dcterms:created>
  <dcterms:modified xsi:type="dcterms:W3CDTF">2016-05-25T10:25:15Z</dcterms:modified>
</cp:coreProperties>
</file>