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8" r:id="rId4"/>
    <p:sldId id="282" r:id="rId5"/>
    <p:sldId id="258" r:id="rId6"/>
    <p:sldId id="281" r:id="rId7"/>
    <p:sldId id="280" r:id="rId8"/>
    <p:sldId id="261" r:id="rId9"/>
    <p:sldId id="260" r:id="rId10"/>
    <p:sldId id="283" r:id="rId11"/>
    <p:sldId id="271" r:id="rId12"/>
    <p:sldId id="276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" clrIdx="2"/>
  <p:cmAuthor id="3" name="Olivia Date" initials="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88600" autoAdjust="0"/>
  </p:normalViewPr>
  <p:slideViewPr>
    <p:cSldViewPr showGuides="1">
      <p:cViewPr>
        <p:scale>
          <a:sx n="73" d="100"/>
          <a:sy n="73" d="100"/>
        </p:scale>
        <p:origin x="-378" y="-54"/>
      </p:cViewPr>
      <p:guideLst>
        <p:guide orient="horz" pos="754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2000" dirty="0" smtClean="0"/>
            <a:t>Know about historical instances of data representation.</a:t>
          </a:r>
          <a:endParaRPr lang="en-GB" sz="20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2000" dirty="0" smtClean="0"/>
            <a:t>Define what is meant by a number base.</a:t>
          </a:r>
          <a:endParaRPr lang="en-GB" sz="20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2000" dirty="0" smtClean="0"/>
            <a:t>Know about the differences in magnitude between different bases.</a:t>
          </a:r>
          <a:endParaRPr lang="en-GB" sz="20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3" custScaleX="222894" custScaleY="122159"/>
      <dgm:spPr/>
    </dgm:pt>
    <dgm:pt modelId="{7C622683-F718-4DBD-9680-E6312A3B7B06}" type="pres">
      <dgm:prSet presAssocID="{E9CA85A4-E6D3-48A3-B740-5AB2489DE156}" presName="Parent1" presStyleLbl="revTx" presStyleIdx="0" presStyleCnt="3" custScaleX="220531" custLinFactNeighborX="6156" custLinFactNeighborY="-369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3" custScaleX="255322" custScaleY="109907"/>
      <dgm:spPr/>
    </dgm:pt>
    <dgm:pt modelId="{F5CC4046-AFD3-4D54-AF14-80FFE4212712}" type="pres">
      <dgm:prSet presAssocID="{25DD1472-7DD5-42FA-8694-F26170F8C5EB}" presName="Parent2" presStyleLbl="revTx" presStyleIdx="1" presStyleCnt="3" custScaleX="204840" custLinFactNeighborX="-70305" custLinFactNeighborY="-79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3" custScaleX="236345" custScaleY="117446"/>
      <dgm:spPr/>
    </dgm:pt>
    <dgm:pt modelId="{3A313FAE-5CF8-4336-82F8-3062C32C2D18}" type="pres">
      <dgm:prSet presAssocID="{7919CE9B-787D-420E-AFDF-DF038DAB1DA8}" presName="Parent3" presStyleLbl="revTx" presStyleIdx="2" presStyleCnt="3" custScaleX="220854" custScaleY="174794" custLinFactNeighborX="36900" custLinFactNeighborY="-70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5FB51A-341A-483D-B696-72C991DA0952}" type="presOf" srcId="{25DD1472-7DD5-42FA-8694-F26170F8C5EB}" destId="{F5CC4046-AFD3-4D54-AF14-80FFE4212712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01D77015-2F91-4216-8A75-77A4FFCDD0CA}" type="presOf" srcId="{7919CE9B-787D-420E-AFDF-DF038DAB1DA8}" destId="{3A313FAE-5CF8-4336-82F8-3062C32C2D18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  <dgm:cxn modelId="{54F92020-84B4-4A2A-AAB8-29A82E65B91F}" type="presParOf" srcId="{06CB08F1-1872-4DD7-BC3E-8CC37198B73A}" destId="{8A2C2B8A-BEF9-4007-A628-52AC19F0D91C}" srcOrd="2" destOrd="0" presId="urn:microsoft.com/office/officeart/2009/layout/CircleArrowProcess"/>
    <dgm:cxn modelId="{C2F0237B-7725-4892-A85F-A7BE743C73D2}" type="presParOf" srcId="{8A2C2B8A-BEF9-4007-A628-52AC19F0D91C}" destId="{841DC263-0B03-417E-815C-D7B02EA1CF2C}" srcOrd="0" destOrd="0" presId="urn:microsoft.com/office/officeart/2009/layout/CircleArrowProcess"/>
    <dgm:cxn modelId="{005E8AFA-655C-4F39-9A1D-CE590592F93D}" type="presParOf" srcId="{06CB08F1-1872-4DD7-BC3E-8CC37198B73A}" destId="{F5CC4046-AFD3-4D54-AF14-80FFE4212712}" srcOrd="3" destOrd="0" presId="urn:microsoft.com/office/officeart/2009/layout/CircleArrowProcess"/>
    <dgm:cxn modelId="{20D7A2D0-D732-4311-B2BA-4B931A83A1AC}" type="presParOf" srcId="{06CB08F1-1872-4DD7-BC3E-8CC37198B73A}" destId="{EBCFD160-0392-4958-A722-39EDF8BA3737}" srcOrd="4" destOrd="0" presId="urn:microsoft.com/office/officeart/2009/layout/CircleArrowProcess"/>
    <dgm:cxn modelId="{A310E38F-DEBE-4ED0-924C-030E8E82888F}" type="presParOf" srcId="{EBCFD160-0392-4958-A722-39EDF8BA3737}" destId="{747A7AA4-BC63-4C34-9B7B-9F368F9A902F}" srcOrd="0" destOrd="0" presId="urn:microsoft.com/office/officeart/2009/layout/CircleArrowProcess"/>
    <dgm:cxn modelId="{EF6142DC-8FAC-4ACF-BCE0-0B53E8B3E74B}" type="presParOf" srcId="{06CB08F1-1872-4DD7-BC3E-8CC37198B73A}" destId="{3A313FAE-5CF8-4336-82F8-3062C32C2D1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2000" dirty="0" smtClean="0"/>
            <a:t>Know that a bit is the smallest unit of data on a computer.</a:t>
          </a:r>
          <a:endParaRPr lang="en-GB" sz="20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2000" dirty="0" smtClean="0"/>
            <a:t>Know how many bits are in a byte.</a:t>
          </a:r>
          <a:endParaRPr lang="en-GB" sz="20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2000" dirty="0" smtClean="0"/>
            <a:t>Understand how to use prefixes to represent magnitude.</a:t>
          </a:r>
          <a:endParaRPr lang="en-GB" sz="20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3" custScaleX="216405" custScaleY="129226"/>
      <dgm:spPr/>
    </dgm:pt>
    <dgm:pt modelId="{7C622683-F718-4DBD-9680-E6312A3B7B06}" type="pres">
      <dgm:prSet presAssocID="{E9CA85A4-E6D3-48A3-B740-5AB2489DE156}" presName="Parent1" presStyleLbl="revTx" presStyleIdx="0" presStyleCnt="3" custScaleX="228126" custLinFactNeighborX="5698" custLinFactNeighborY="-522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3" custScaleX="255226" custScaleY="121747" custLinFactNeighborY="2141"/>
      <dgm:spPr/>
    </dgm:pt>
    <dgm:pt modelId="{F5CC4046-AFD3-4D54-AF14-80FFE4212712}" type="pres">
      <dgm:prSet presAssocID="{25DD1472-7DD5-42FA-8694-F26170F8C5EB}" presName="Parent2" presStyleLbl="revTx" presStyleIdx="1" presStyleCnt="3" custScaleX="131654" custLinFactNeighborX="-94894" custLinFactNeighborY="12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3" custScaleX="236256" custScaleY="121747"/>
      <dgm:spPr/>
    </dgm:pt>
    <dgm:pt modelId="{3A313FAE-5CF8-4336-82F8-3062C32C2D18}" type="pres">
      <dgm:prSet presAssocID="{7919CE9B-787D-420E-AFDF-DF038DAB1DA8}" presName="Parent3" presStyleLbl="revTx" presStyleIdx="2" presStyleCnt="3" custScaleX="149316" custScaleY="174794" custLinFactNeighborX="25936" custLinFactNeighborY="47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E3ADA42A-80DC-45F0-8811-D286E604124B}" type="presOf" srcId="{F87F22A4-A35E-42B1-921E-9D401F34EC57}" destId="{06CB08F1-1872-4DD7-BC3E-8CC37198B73A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E84CDC09-9978-439E-B30B-0256A12271A1}" type="presOf" srcId="{25DD1472-7DD5-42FA-8694-F26170F8C5EB}" destId="{F5CC4046-AFD3-4D54-AF14-80FFE4212712}" srcOrd="0" destOrd="0" presId="urn:microsoft.com/office/officeart/2009/layout/CircleArrowProcess"/>
    <dgm:cxn modelId="{16DF787A-7532-478D-9023-7A02426FD248}" type="presOf" srcId="{7919CE9B-787D-420E-AFDF-DF038DAB1DA8}" destId="{3A313FAE-5CF8-4336-82F8-3062C32C2D18}" srcOrd="0" destOrd="0" presId="urn:microsoft.com/office/officeart/2009/layout/CircleArrowProcess"/>
    <dgm:cxn modelId="{F9F7FCAE-4789-460D-9A9C-0570C849716F}" type="presOf" srcId="{E9CA85A4-E6D3-48A3-B740-5AB2489DE156}" destId="{7C622683-F718-4DBD-9680-E6312A3B7B06}" srcOrd="0" destOrd="0" presId="urn:microsoft.com/office/officeart/2009/layout/CircleArrowProcess"/>
    <dgm:cxn modelId="{1C8527ED-986E-4037-A512-308C027DC32D}" type="presParOf" srcId="{06CB08F1-1872-4DD7-BC3E-8CC37198B73A}" destId="{F71DFCBB-4C9B-4D64-9922-03B6B45E4564}" srcOrd="0" destOrd="0" presId="urn:microsoft.com/office/officeart/2009/layout/CircleArrowProcess"/>
    <dgm:cxn modelId="{EE70991A-532F-4C32-8B51-1BDB91FC6891}" type="presParOf" srcId="{F71DFCBB-4C9B-4D64-9922-03B6B45E4564}" destId="{939FCBA8-2F89-4D07-8E71-090EB9025915}" srcOrd="0" destOrd="0" presId="urn:microsoft.com/office/officeart/2009/layout/CircleArrowProcess"/>
    <dgm:cxn modelId="{7CC9BF45-82E2-40D7-B321-0665EE7FFB07}" type="presParOf" srcId="{06CB08F1-1872-4DD7-BC3E-8CC37198B73A}" destId="{7C622683-F718-4DBD-9680-E6312A3B7B06}" srcOrd="1" destOrd="0" presId="urn:microsoft.com/office/officeart/2009/layout/CircleArrowProcess"/>
    <dgm:cxn modelId="{0CB7827B-FABB-421D-89AC-EF108C0D880A}" type="presParOf" srcId="{06CB08F1-1872-4DD7-BC3E-8CC37198B73A}" destId="{8A2C2B8A-BEF9-4007-A628-52AC19F0D91C}" srcOrd="2" destOrd="0" presId="urn:microsoft.com/office/officeart/2009/layout/CircleArrowProcess"/>
    <dgm:cxn modelId="{89C90D35-3A21-40CE-908A-3C3609B15A2A}" type="presParOf" srcId="{8A2C2B8A-BEF9-4007-A628-52AC19F0D91C}" destId="{841DC263-0B03-417E-815C-D7B02EA1CF2C}" srcOrd="0" destOrd="0" presId="urn:microsoft.com/office/officeart/2009/layout/CircleArrowProcess"/>
    <dgm:cxn modelId="{6B0CFC4E-7C6C-4F53-8E2C-727B9E18DEB1}" type="presParOf" srcId="{06CB08F1-1872-4DD7-BC3E-8CC37198B73A}" destId="{F5CC4046-AFD3-4D54-AF14-80FFE4212712}" srcOrd="3" destOrd="0" presId="urn:microsoft.com/office/officeart/2009/layout/CircleArrowProcess"/>
    <dgm:cxn modelId="{C0266EE0-AE68-48E8-828A-E8BA3EAC8B8E}" type="presParOf" srcId="{06CB08F1-1872-4DD7-BC3E-8CC37198B73A}" destId="{EBCFD160-0392-4958-A722-39EDF8BA3737}" srcOrd="4" destOrd="0" presId="urn:microsoft.com/office/officeart/2009/layout/CircleArrowProcess"/>
    <dgm:cxn modelId="{65348313-36E4-41B3-9B50-5EADF9A95AA5}" type="presParOf" srcId="{EBCFD160-0392-4958-A722-39EDF8BA3737}" destId="{747A7AA4-BC63-4C34-9B7B-9F368F9A902F}" srcOrd="0" destOrd="0" presId="urn:microsoft.com/office/officeart/2009/layout/CircleArrowProcess"/>
    <dgm:cxn modelId="{58D20FA2-6295-41D6-A1D0-E1B08C29DF86}" type="presParOf" srcId="{06CB08F1-1872-4DD7-BC3E-8CC37198B73A}" destId="{3A313FAE-5CF8-4336-82F8-3062C32C2D1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884191" y="-193176"/>
          <a:ext cx="4635220" cy="254075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996397" y="574479"/>
          <a:ext cx="2548396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Know about historical instances of data representation.</a:t>
          </a:r>
          <a:endParaRPr lang="en-GB" sz="2000" kern="1200" dirty="0"/>
        </a:p>
      </dsp:txBody>
      <dsp:txXfrm>
        <a:off x="2996397" y="574479"/>
        <a:ext cx="2548396" cy="577648"/>
      </dsp:txXfrm>
    </dsp:sp>
    <dsp:sp modelId="{841DC263-0B03-417E-815C-D7B02EA1CF2C}">
      <dsp:nvSpPr>
        <dsp:cNvPr id="0" name=""/>
        <dsp:cNvSpPr/>
      </dsp:nvSpPr>
      <dsp:spPr>
        <a:xfrm>
          <a:off x="969420" y="1129281"/>
          <a:ext cx="5309580" cy="228593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1628247" y="1944214"/>
          <a:ext cx="2367075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Define what is meant by a number base.</a:t>
          </a:r>
          <a:endParaRPr lang="en-GB" sz="2000" kern="1200" dirty="0"/>
        </a:p>
      </dsp:txBody>
      <dsp:txXfrm>
        <a:off x="1628247" y="1944214"/>
        <a:ext cx="2367075" cy="577648"/>
      </dsp:txXfrm>
    </dsp:sp>
    <dsp:sp modelId="{747A7AA4-BC63-4C34-9B7B-9F368F9A902F}">
      <dsp:nvSpPr>
        <dsp:cNvPr id="0" name=""/>
        <dsp:cNvSpPr/>
      </dsp:nvSpPr>
      <dsp:spPr>
        <a:xfrm>
          <a:off x="2092015" y="2414447"/>
          <a:ext cx="4222696" cy="209920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3352534" y="2973687"/>
          <a:ext cx="2552128" cy="100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Know about the differences in magnitude between different bases.</a:t>
          </a:r>
          <a:endParaRPr lang="en-GB" sz="2000" kern="1200" dirty="0"/>
        </a:p>
      </dsp:txBody>
      <dsp:txXfrm>
        <a:off x="3352534" y="2973687"/>
        <a:ext cx="2552128" cy="1009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984899" y="-249141"/>
          <a:ext cx="4500277" cy="268774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980458" y="504059"/>
          <a:ext cx="2636162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Know that a bit is the smallest unit of data on a computer.</a:t>
          </a:r>
          <a:endParaRPr lang="en-GB" sz="2000" kern="1200" dirty="0"/>
        </a:p>
      </dsp:txBody>
      <dsp:txXfrm>
        <a:off x="2980458" y="504059"/>
        <a:ext cx="2636162" cy="577648"/>
      </dsp:txXfrm>
    </dsp:sp>
    <dsp:sp modelId="{841DC263-0B03-417E-815C-D7B02EA1CF2C}">
      <dsp:nvSpPr>
        <dsp:cNvPr id="0" name=""/>
        <dsp:cNvSpPr/>
      </dsp:nvSpPr>
      <dsp:spPr>
        <a:xfrm>
          <a:off x="1003654" y="1068210"/>
          <a:ext cx="5307584" cy="253219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1800198" y="2014643"/>
          <a:ext cx="1521357" cy="577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Know how many bits are in a byte.</a:t>
          </a:r>
          <a:endParaRPr lang="en-GB" sz="2000" kern="1200" dirty="0"/>
        </a:p>
      </dsp:txBody>
      <dsp:txXfrm>
        <a:off x="1800198" y="2014643"/>
        <a:ext cx="1521357" cy="577648"/>
      </dsp:txXfrm>
    </dsp:sp>
    <dsp:sp modelId="{747A7AA4-BC63-4C34-9B7B-9F368F9A902F}">
      <dsp:nvSpPr>
        <dsp:cNvPr id="0" name=""/>
        <dsp:cNvSpPr/>
      </dsp:nvSpPr>
      <dsp:spPr>
        <a:xfrm>
          <a:off x="2126047" y="2393537"/>
          <a:ext cx="4221106" cy="217608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3672410" y="3022754"/>
          <a:ext cx="1725455" cy="100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Understand how to use prefixes to represent magnitude.</a:t>
          </a:r>
          <a:endParaRPr lang="en-GB" sz="2000" kern="1200" dirty="0"/>
        </a:p>
      </dsp:txBody>
      <dsp:txXfrm>
        <a:off x="3672410" y="3022754"/>
        <a:ext cx="1725455" cy="100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pPr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Hexadecimal has the capacity</a:t>
            </a:r>
            <a:r>
              <a:rPr lang="en-GB" baseline="0" dirty="0" smtClean="0"/>
              <a:t> to represent numbers more ‘compactly’ than binary.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+mn-lt"/>
              </a:rPr>
              <a:t>Computers store data by using single binary bits (i.e. one ‘column’ in binary) and this at first glance appears to allow us to store just a ‘1’ or ‘0’ value in decimal – i.e. not much!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+mn-lt"/>
              </a:rPr>
              <a:t>In order for us to represent a larger collection of numbers it is necessary use a range of bits and to give them specific values – as you may have guessed already, one byte (the name given to a collection of eight bits) will allow us to represent a range of numbers ( 0-255</a:t>
            </a:r>
            <a:r>
              <a:rPr lang="en-GB" sz="1200" baseline="-25000" dirty="0" smtClean="0">
                <a:latin typeface="+mn-lt"/>
              </a:rPr>
              <a:t>10</a:t>
            </a:r>
            <a:r>
              <a:rPr lang="en-GB" sz="1200" dirty="0" smtClean="0">
                <a:latin typeface="+mn-lt"/>
              </a:rPr>
              <a:t>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+mn-lt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19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subject is continued in greater detail in the next lesson</a:t>
            </a:r>
            <a:r>
              <a:rPr lang="en-GB" baseline="0" dirty="0" smtClean="0"/>
              <a:t> in this series.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30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It is helpful for students to be able to interconvert between the featured number systems and the practice quizzes provided for you will help you to practice this.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19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282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 quick test on using the different prefixes.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814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3207676"/>
            <a:ext cx="7447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3.3.1 Number bases and 3.3.3 Units of information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717032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262" y="2060848"/>
            <a:ext cx="8305476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32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3747" y="1875386"/>
            <a:ext cx="45365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1"/>
                </a:solidFill>
                <a:latin typeface="+mn-lt"/>
              </a:rPr>
              <a:t>Quiz 1</a:t>
            </a:r>
            <a:endParaRPr lang="en-GB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Over to you…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3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Putting a size on things (3.3.3)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628650" y="1196752"/>
            <a:ext cx="7886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order for us to be able to give an exact magnitude to a quantity, we need two </a:t>
            </a:r>
            <a:r>
              <a:rPr lang="en-GB" sz="2400" dirty="0" smtClean="0">
                <a:latin typeface="+mn-lt"/>
              </a:rPr>
              <a:t>components:</a:t>
            </a:r>
            <a:endParaRPr lang="en-GB" sz="2400" dirty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t</a:t>
            </a:r>
            <a:r>
              <a:rPr lang="en-GB" sz="2400" dirty="0" smtClean="0">
                <a:latin typeface="+mn-lt"/>
              </a:rPr>
              <a:t>he </a:t>
            </a:r>
            <a:r>
              <a:rPr lang="en-GB" sz="2400" dirty="0">
                <a:latin typeface="+mn-lt"/>
              </a:rPr>
              <a:t>correct number system 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a</a:t>
            </a:r>
            <a:r>
              <a:rPr lang="en-GB" sz="2400" dirty="0" smtClean="0">
                <a:latin typeface="+mn-lt"/>
              </a:rPr>
              <a:t>n </a:t>
            </a:r>
            <a:r>
              <a:rPr lang="en-GB" sz="2400" dirty="0">
                <a:latin typeface="+mn-lt"/>
              </a:rPr>
              <a:t>order of </a:t>
            </a:r>
            <a:r>
              <a:rPr lang="en-GB" sz="2400" dirty="0" smtClean="0">
                <a:latin typeface="+mn-lt"/>
              </a:rPr>
              <a:t>magnitude.</a:t>
            </a:r>
            <a:endParaRPr lang="en-GB" sz="24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34928"/>
              </p:ext>
            </p:extLst>
          </p:nvPr>
        </p:nvGraphicFramePr>
        <p:xfrm>
          <a:off x="611559" y="2993360"/>
          <a:ext cx="790379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/>
                <a:gridCol w="3528392"/>
                <a:gridCol w="329527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Unit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Represents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Comments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bit (b)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smallest possible unit of storage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byte</a:t>
                      </a:r>
                      <a:r>
                        <a:rPr lang="en-GB" sz="1600" baseline="0" dirty="0" smtClean="0"/>
                        <a:t> (B)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byte is a collection of 8 bits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kilo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1000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kB = 1,000 bytes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mega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1000000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MB = 1,000,000 bytes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giga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1000000000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GB = 1,000,000,000 bytes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tera</a:t>
                      </a:r>
                      <a:endParaRPr lang="en-GB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1000000000000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TB = 1,000,000,000,000 bytes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Over to you…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1563" y="1700808"/>
            <a:ext cx="45365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1"/>
                </a:solidFill>
                <a:latin typeface="+mn-lt"/>
              </a:rPr>
              <a:t>Quiz 2</a:t>
            </a:r>
            <a:endParaRPr lang="en-GB" sz="3200" b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Objectives – Number bases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752573526"/>
              </p:ext>
            </p:extLst>
          </p:nvPr>
        </p:nvGraphicFramePr>
        <p:xfrm>
          <a:off x="827584" y="1268760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Objectives – Units of information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31324050"/>
              </p:ext>
            </p:extLst>
          </p:nvPr>
        </p:nvGraphicFramePr>
        <p:xfrm>
          <a:off x="827584" y="1268760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5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Over to you…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1616" y="1853535"/>
            <a:ext cx="45365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1"/>
                </a:solidFill>
                <a:latin typeface="+mn-lt"/>
              </a:rPr>
              <a:t>Quick Quiz</a:t>
            </a:r>
            <a:endParaRPr lang="en-GB" sz="3200" b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8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Representing numbers (3.3.1)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8650" y="1196752"/>
            <a:ext cx="7886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n-lt"/>
              </a:rPr>
              <a:t>As human beings, we are used to counting using a </a:t>
            </a:r>
            <a:r>
              <a:rPr lang="en-GB" sz="2800" b="1" dirty="0" smtClean="0">
                <a:latin typeface="+mn-lt"/>
              </a:rPr>
              <a:t>Base </a:t>
            </a:r>
            <a:r>
              <a:rPr lang="en-GB" sz="2800" b="1" dirty="0">
                <a:latin typeface="+mn-lt"/>
              </a:rPr>
              <a:t>10 </a:t>
            </a:r>
            <a:r>
              <a:rPr lang="en-GB" sz="2800" dirty="0">
                <a:latin typeface="+mn-lt"/>
              </a:rPr>
              <a:t>(decimal) number </a:t>
            </a:r>
            <a:r>
              <a:rPr lang="en-GB" sz="2800" dirty="0" smtClean="0">
                <a:latin typeface="+mn-lt"/>
              </a:rPr>
              <a:t>system.</a:t>
            </a:r>
          </a:p>
          <a:p>
            <a:endParaRPr lang="en-GB" sz="2800" dirty="0" smtClean="0">
              <a:latin typeface="+mn-lt"/>
            </a:endParaRPr>
          </a:p>
          <a:p>
            <a:r>
              <a:rPr lang="en-GB" sz="2800" b="1" dirty="0" smtClean="0">
                <a:solidFill>
                  <a:schemeClr val="accent1"/>
                </a:solidFill>
                <a:latin typeface="+mn-lt"/>
              </a:rPr>
              <a:t>Why </a:t>
            </a:r>
            <a:r>
              <a:rPr lang="en-GB" sz="2800" b="1" dirty="0">
                <a:solidFill>
                  <a:schemeClr val="accent1"/>
                </a:solidFill>
                <a:latin typeface="+mn-lt"/>
              </a:rPr>
              <a:t>do you think this might be?</a:t>
            </a:r>
          </a:p>
        </p:txBody>
      </p:sp>
      <p:sp>
        <p:nvSpPr>
          <p:cNvPr id="7" name="Rectangle 6"/>
          <p:cNvSpPr/>
          <p:nvPr/>
        </p:nvSpPr>
        <p:spPr>
          <a:xfrm>
            <a:off x="646542" y="4995173"/>
            <a:ext cx="68782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n-lt"/>
              </a:rPr>
              <a:t>Unfortunately, </a:t>
            </a:r>
            <a:r>
              <a:rPr lang="en-GB" sz="2800" dirty="0" smtClean="0">
                <a:latin typeface="+mn-lt"/>
              </a:rPr>
              <a:t>computers </a:t>
            </a:r>
            <a:r>
              <a:rPr lang="en-GB" sz="2800" dirty="0">
                <a:latin typeface="+mn-lt"/>
              </a:rPr>
              <a:t>only deal in </a:t>
            </a:r>
            <a:r>
              <a:rPr lang="en-GB" sz="2800" dirty="0" smtClean="0">
                <a:latin typeface="+mn-lt"/>
              </a:rPr>
              <a:t>the </a:t>
            </a:r>
            <a:r>
              <a:rPr lang="en-GB" sz="2800" b="1" dirty="0" smtClean="0">
                <a:latin typeface="+mn-lt"/>
              </a:rPr>
              <a:t>Base </a:t>
            </a:r>
            <a:r>
              <a:rPr lang="en-GB" sz="2800" b="1" dirty="0">
                <a:latin typeface="+mn-lt"/>
              </a:rPr>
              <a:t>2 </a:t>
            </a:r>
            <a:r>
              <a:rPr lang="en-GB" sz="2800" dirty="0">
                <a:latin typeface="+mn-lt"/>
              </a:rPr>
              <a:t>(binary) number system.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00" y="2331132"/>
            <a:ext cx="6372200" cy="31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728492"/>
              </p:ext>
            </p:extLst>
          </p:nvPr>
        </p:nvGraphicFramePr>
        <p:xfrm>
          <a:off x="755576" y="1267225"/>
          <a:ext cx="7272808" cy="5165724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864096"/>
                <a:gridCol w="216024"/>
                <a:gridCol w="1152128"/>
                <a:gridCol w="576064"/>
                <a:gridCol w="504056"/>
                <a:gridCol w="1728192"/>
                <a:gridCol w="504056"/>
                <a:gridCol w="504056"/>
              </a:tblGrid>
              <a:tr h="240809">
                <a:tc rowSpan="1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Binary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Base </a:t>
                      </a:r>
                      <a:r>
                        <a:rPr lang="en-GB" sz="20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GB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counting system of a </a:t>
                      </a:r>
                      <a:r>
                        <a:rPr lang="en-GB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computer.</a:t>
                      </a: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Range</a:t>
                      </a:r>
                      <a:endParaRPr lang="en-GB" sz="105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Decimal</a:t>
                      </a:r>
                      <a:endParaRPr lang="en-GB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Base </a:t>
                      </a:r>
                      <a:r>
                        <a:rPr lang="en-GB" sz="20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GB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counting system of </a:t>
                      </a:r>
                      <a:r>
                        <a:rPr lang="en-GB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humans.</a:t>
                      </a: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Range</a:t>
                      </a:r>
                      <a:endParaRPr lang="en-GB" sz="105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Hexadecima</a:t>
                      </a:r>
                      <a:r>
                        <a:rPr lang="en-GB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i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Base </a:t>
                      </a:r>
                      <a:r>
                        <a:rPr lang="en-GB" sz="20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 way of representing the counting system used by computers in a more compact and easier to remember </a:t>
                      </a:r>
                      <a:r>
                        <a:rPr lang="en-GB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way.</a:t>
                      </a: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Range</a:t>
                      </a:r>
                      <a:endParaRPr lang="en-GB" sz="105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4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F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GB" sz="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GB" sz="900" i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i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GB" sz="9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939">
                <a:tc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GB" sz="1800" b="1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Two</a:t>
                      </a:r>
                      <a:r>
                        <a:rPr lang="en-GB" sz="1800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variations in one column</a:t>
                      </a:r>
                      <a:endParaRPr lang="en-GB" sz="1100" i="0" u="non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GB" sz="1800" b="1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Ten</a:t>
                      </a:r>
                      <a:r>
                        <a:rPr lang="en-GB" sz="1800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variations in one column</a:t>
                      </a:r>
                      <a:endParaRPr lang="en-GB" sz="1100" i="0" u="non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GB" sz="1800" b="1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Sixteen</a:t>
                      </a:r>
                      <a:r>
                        <a:rPr lang="en-GB" sz="1800" i="0" u="none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variations in one column</a:t>
                      </a:r>
                      <a:endParaRPr lang="en-GB" sz="1100" i="0" u="none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6810" marR="46810" marT="24705" marB="2470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76089" y="365127"/>
            <a:ext cx="8191822" cy="46166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4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Look at the differences in the range (radix) of each column.</a:t>
            </a:r>
            <a:endParaRPr lang="en-GB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921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How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do we store numbers using a computer?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1340768"/>
            <a:ext cx="7886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n-lt"/>
              </a:rPr>
              <a:t>Computers </a:t>
            </a:r>
            <a:r>
              <a:rPr lang="en-GB" sz="2400" dirty="0">
                <a:latin typeface="+mn-lt"/>
              </a:rPr>
              <a:t>store data by using single binary </a:t>
            </a:r>
            <a:r>
              <a:rPr lang="en-GB" sz="2400" dirty="0" smtClean="0">
                <a:latin typeface="+mn-lt"/>
              </a:rPr>
              <a:t>bits.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To represent </a:t>
            </a:r>
            <a:r>
              <a:rPr lang="en-GB" sz="2400" dirty="0">
                <a:latin typeface="+mn-lt"/>
              </a:rPr>
              <a:t>a larger collection of numbers it is necessary </a:t>
            </a:r>
            <a:r>
              <a:rPr lang="en-GB" sz="2400" dirty="0" smtClean="0">
                <a:latin typeface="+mn-lt"/>
              </a:rPr>
              <a:t>to use </a:t>
            </a:r>
            <a:r>
              <a:rPr lang="en-GB" sz="2400" dirty="0">
                <a:latin typeface="+mn-lt"/>
              </a:rPr>
              <a:t>a range of bits and to give them specific </a:t>
            </a:r>
            <a:r>
              <a:rPr lang="en-GB" sz="2400" dirty="0" smtClean="0">
                <a:latin typeface="+mn-lt"/>
              </a:rPr>
              <a:t>values.</a:t>
            </a:r>
          </a:p>
          <a:p>
            <a:endParaRPr lang="en-GB" sz="2400" dirty="0" smtClean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One </a:t>
            </a:r>
            <a:r>
              <a:rPr lang="en-GB" sz="2400" dirty="0">
                <a:latin typeface="+mn-lt"/>
              </a:rPr>
              <a:t>byte </a:t>
            </a:r>
            <a:r>
              <a:rPr lang="en-GB" sz="2400" dirty="0" smtClean="0">
                <a:latin typeface="+mn-lt"/>
              </a:rPr>
              <a:t>(a </a:t>
            </a:r>
            <a:r>
              <a:rPr lang="en-GB" sz="2400" dirty="0">
                <a:latin typeface="+mn-lt"/>
              </a:rPr>
              <a:t>collection of eight bits) will allow us to represent a range of numbers ( </a:t>
            </a:r>
            <a:r>
              <a:rPr lang="en-GB" sz="2400" dirty="0" smtClean="0">
                <a:latin typeface="+mn-lt"/>
              </a:rPr>
              <a:t>0-255</a:t>
            </a:r>
            <a:r>
              <a:rPr lang="en-GB" sz="2400" baseline="-25000" dirty="0" smtClean="0">
                <a:latin typeface="+mn-lt"/>
              </a:rPr>
              <a:t>10</a:t>
            </a:r>
            <a:r>
              <a:rPr lang="en-GB" sz="2400" dirty="0" smtClean="0">
                <a:latin typeface="+mn-lt"/>
              </a:rPr>
              <a:t>).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81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Converting binary to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decimal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052736"/>
            <a:ext cx="7886700" cy="475252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Look at the binary pattern and work from right to </a:t>
            </a:r>
            <a:r>
              <a:rPr lang="en-GB" sz="2400" dirty="0" smtClean="0"/>
              <a:t>left.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2400" dirty="0" smtClean="0"/>
              <a:t>Identify </a:t>
            </a:r>
            <a:r>
              <a:rPr lang="en-GB" sz="2400" dirty="0"/>
              <a:t>whether each successive bit is ‘on’ or ‘off’ i.e. is 1 or 0 in value. </a:t>
            </a:r>
            <a:endParaRPr lang="en-GB" sz="2400" dirty="0" smtClean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2400" dirty="0" smtClean="0"/>
              <a:t>Then </a:t>
            </a:r>
            <a:r>
              <a:rPr lang="en-GB" sz="2400" dirty="0"/>
              <a:t>add up the </a:t>
            </a:r>
            <a:r>
              <a:rPr lang="en-GB" sz="2400" dirty="0" smtClean="0"/>
              <a:t>totals.</a:t>
            </a:r>
            <a:endParaRPr lang="en-GB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307450"/>
              </p:ext>
            </p:extLst>
          </p:nvPr>
        </p:nvGraphicFramePr>
        <p:xfrm>
          <a:off x="899592" y="3455107"/>
          <a:ext cx="7005980" cy="2010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00"/>
                <a:gridCol w="957980"/>
                <a:gridCol w="864000"/>
                <a:gridCol w="864000"/>
                <a:gridCol w="864000"/>
                <a:gridCol w="864000"/>
                <a:gridCol w="864000"/>
                <a:gridCol w="864000"/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</a:rPr>
                        <a:t>Example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</a:rPr>
                        <a:t>Convert  00101100 to decimal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45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b="0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Decimal total value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32 + 8 + 4 = 44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7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is data?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628650" y="1196752"/>
            <a:ext cx="78867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we talk about data within the context of the world of computing – we are </a:t>
            </a:r>
            <a:r>
              <a:rPr lang="en-GB" sz="2400" dirty="0" smtClean="0">
                <a:latin typeface="+mn-lt"/>
              </a:rPr>
              <a:t>talking </a:t>
            </a:r>
            <a:r>
              <a:rPr lang="en-GB" sz="2400" dirty="0">
                <a:latin typeface="+mn-lt"/>
              </a:rPr>
              <a:t>about the storage of information in a </a:t>
            </a:r>
            <a:r>
              <a:rPr lang="en-GB" sz="2400" dirty="0" smtClean="0">
                <a:latin typeface="+mn-lt"/>
              </a:rPr>
              <a:t>binary form.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A </a:t>
            </a:r>
            <a:r>
              <a:rPr lang="en-GB" sz="2400" dirty="0">
                <a:latin typeface="+mn-lt"/>
              </a:rPr>
              <a:t>computer can be made to encode and store whatever type of information we give it, text, pictures, </a:t>
            </a:r>
            <a:r>
              <a:rPr lang="en-GB" sz="2400" dirty="0" smtClean="0">
                <a:latin typeface="+mn-lt"/>
              </a:rPr>
              <a:t>sound </a:t>
            </a:r>
            <a:r>
              <a:rPr lang="en-GB" sz="2400" dirty="0">
                <a:latin typeface="+mn-lt"/>
              </a:rPr>
              <a:t>and video </a:t>
            </a:r>
            <a:r>
              <a:rPr lang="en-GB" sz="2400" dirty="0" smtClean="0">
                <a:latin typeface="+mn-lt"/>
              </a:rPr>
              <a:t>as </a:t>
            </a:r>
            <a:r>
              <a:rPr lang="en-GB" sz="2400" dirty="0">
                <a:latin typeface="+mn-lt"/>
              </a:rPr>
              <a:t>an encoded stream of ones and zeros, that’s it</a:t>
            </a:r>
            <a:r>
              <a:rPr lang="en-GB" sz="2400" dirty="0" smtClean="0">
                <a:latin typeface="+mn-lt"/>
              </a:rPr>
              <a:t>!</a:t>
            </a:r>
            <a:endParaRPr lang="en-GB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5582" y="4365104"/>
            <a:ext cx="4972836" cy="52322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Data storage = Binary storage</a:t>
            </a:r>
          </a:p>
        </p:txBody>
      </p:sp>
    </p:spTree>
    <p:extLst>
      <p:ext uri="{BB962C8B-B14F-4D97-AF65-F5344CB8AC3E}">
        <p14:creationId xmlns:p14="http://schemas.microsoft.com/office/powerpoint/2010/main" val="17421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641</TotalTime>
  <Words>707</Words>
  <Application>Microsoft Office PowerPoint</Application>
  <PresentationFormat>On-screen Show (4:3)</PresentationFormat>
  <Paragraphs>150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2016-04-27T08:59:05Z</cp:lastPrinted>
  <dcterms:created xsi:type="dcterms:W3CDTF">2015-10-06T11:34:12Z</dcterms:created>
  <dcterms:modified xsi:type="dcterms:W3CDTF">2016-05-20T15:39:39Z</dcterms:modified>
</cp:coreProperties>
</file>