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70" r:id="rId4"/>
    <p:sldId id="258" r:id="rId5"/>
    <p:sldId id="259" r:id="rId6"/>
    <p:sldId id="269" r:id="rId7"/>
    <p:sldId id="262" r:id="rId8"/>
    <p:sldId id="277" r:id="rId9"/>
    <p:sldId id="265" r:id="rId10"/>
    <p:sldId id="273" r:id="rId11"/>
    <p:sldId id="274" r:id="rId12"/>
    <p:sldId id="275" r:id="rId13"/>
    <p:sldId id="276" r:id="rId14"/>
    <p:sldId id="268" r:id="rId15"/>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 xmlns:p15="http://schemas.microsoft.com/office/powerpoint/2012/main">
        <p15:guide id="1" orient="horz" pos="754">
          <p15:clr>
            <a:srgbClr val="A4A3A4"/>
          </p15:clr>
        </p15:guide>
        <p15:guide id="2" pos="38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Hamilton" initials="FH" lastIdx="7" clrIdx="0"/>
  <p:cmAuthor id="1" name="Helen Kennedy" initials="HK" lastIdx="2" clrIdx="1"/>
  <p:cmAuthor id="2" name="Helen" initials="HK" lastIdx="3" clrIdx="2"/>
  <p:cmAuthor id="3" name="Lucy Cowie" initials=""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A5E"/>
    <a:srgbClr val="FFF085"/>
    <a:srgbClr val="FF6600"/>
    <a:srgbClr val="009900"/>
    <a:srgbClr val="CC0000"/>
    <a:srgbClr val="800000"/>
    <a:srgbClr val="FF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5" autoAdjust="0"/>
    <p:restoredTop sz="90764" autoAdjust="0"/>
  </p:normalViewPr>
  <p:slideViewPr>
    <p:cSldViewPr showGuides="1">
      <p:cViewPr>
        <p:scale>
          <a:sx n="65" d="100"/>
          <a:sy n="65" d="100"/>
        </p:scale>
        <p:origin x="-618" y="-162"/>
      </p:cViewPr>
      <p:guideLst>
        <p:guide orient="horz" pos="754"/>
        <p:guide pos="5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F22A4-A35E-42B1-921E-9D401F34EC57}" type="doc">
      <dgm:prSet loTypeId="urn:microsoft.com/office/officeart/2009/layout/CircleArrowProcess" loCatId="cycle" qsTypeId="urn:microsoft.com/office/officeart/2005/8/quickstyle/simple1" qsCatId="simple" csTypeId="urn:microsoft.com/office/officeart/2005/8/colors/accent1_5" csCatId="accent1" phldr="1"/>
      <dgm:spPr/>
      <dgm:t>
        <a:bodyPr/>
        <a:lstStyle/>
        <a:p>
          <a:endParaRPr lang="en-GB"/>
        </a:p>
      </dgm:t>
    </dgm:pt>
    <dgm:pt modelId="{EFA084B9-D520-9147-9C49-D4F05F7CB3FF}">
      <dgm:prSet custT="1"/>
      <dgm:spPr/>
      <dgm:t>
        <a:bodyPr/>
        <a:lstStyle/>
        <a:p>
          <a:r>
            <a:rPr lang="en-GB" sz="1800" dirty="0" smtClean="0">
              <a:ea typeface="Calibri" panose="020F0502020204030204" pitchFamily="34" charset="0"/>
              <a:cs typeface="Times New Roman" panose="02020603050405020304" pitchFamily="18" charset="0"/>
            </a:rPr>
            <a:t>Understand and be able to explain security measures.</a:t>
          </a:r>
          <a:endParaRPr lang="en-GB" sz="1800" dirty="0">
            <a:ea typeface="Calibri" panose="020F0502020204030204" pitchFamily="34" charset="0"/>
            <a:cs typeface="Times New Roman" panose="02020603050405020304" pitchFamily="18" charset="0"/>
          </a:endParaRPr>
        </a:p>
      </dgm:t>
    </dgm:pt>
    <dgm:pt modelId="{9F8478D5-557D-9445-9C61-C0DE72712058}" type="parTrans" cxnId="{8DDD1924-A192-8A48-81FB-051535AC2014}">
      <dgm:prSet/>
      <dgm:spPr/>
      <dgm:t>
        <a:bodyPr/>
        <a:lstStyle/>
        <a:p>
          <a:endParaRPr lang="en-US"/>
        </a:p>
      </dgm:t>
    </dgm:pt>
    <dgm:pt modelId="{CC90B6C4-74EA-7F40-A5E4-19F1BDE408A6}" type="sibTrans" cxnId="{8DDD1924-A192-8A48-81FB-051535AC2014}">
      <dgm:prSet/>
      <dgm:spPr/>
      <dgm:t>
        <a:bodyPr/>
        <a:lstStyle/>
        <a:p>
          <a:endParaRPr lang="en-US"/>
        </a:p>
      </dgm:t>
    </dgm:pt>
    <dgm:pt modelId="{06CB08F1-1872-4DD7-BC3E-8CC37198B73A}" type="pres">
      <dgm:prSet presAssocID="{F87F22A4-A35E-42B1-921E-9D401F34EC57}" presName="Name0" presStyleCnt="0">
        <dgm:presLayoutVars>
          <dgm:chMax val="7"/>
          <dgm:chPref val="7"/>
          <dgm:dir/>
          <dgm:animLvl val="lvl"/>
        </dgm:presLayoutVars>
      </dgm:prSet>
      <dgm:spPr/>
      <dgm:t>
        <a:bodyPr/>
        <a:lstStyle/>
        <a:p>
          <a:endParaRPr lang="en-GB"/>
        </a:p>
      </dgm:t>
    </dgm:pt>
    <dgm:pt modelId="{DD109003-4D8A-4F3A-B513-F955ECF887FC}" type="pres">
      <dgm:prSet presAssocID="{EFA084B9-D520-9147-9C49-D4F05F7CB3FF}" presName="Accent1" presStyleCnt="0"/>
      <dgm:spPr/>
      <dgm:t>
        <a:bodyPr/>
        <a:lstStyle/>
        <a:p>
          <a:endParaRPr lang="en-GB"/>
        </a:p>
      </dgm:t>
    </dgm:pt>
    <dgm:pt modelId="{1BB62CB9-6591-304E-886B-B3C1A040DD11}" type="pres">
      <dgm:prSet presAssocID="{EFA084B9-D520-9147-9C49-D4F05F7CB3FF}" presName="Accent" presStyleLbl="node1" presStyleIdx="0" presStyleCnt="1" custScaleX="180040" custScaleY="77138"/>
      <dgm:spPr/>
      <dgm:t>
        <a:bodyPr/>
        <a:lstStyle/>
        <a:p>
          <a:endParaRPr lang="en-GB"/>
        </a:p>
      </dgm:t>
    </dgm:pt>
    <dgm:pt modelId="{207747B7-D8CF-4C9E-BA84-5D7D6F0B82FD}" type="pres">
      <dgm:prSet presAssocID="{EFA084B9-D520-9147-9C49-D4F05F7CB3FF}" presName="Parent1" presStyleLbl="revTx" presStyleIdx="0" presStyleCnt="1" custScaleX="174174">
        <dgm:presLayoutVars>
          <dgm:chMax val="1"/>
          <dgm:chPref val="1"/>
          <dgm:bulletEnabled val="1"/>
        </dgm:presLayoutVars>
      </dgm:prSet>
      <dgm:spPr/>
      <dgm:t>
        <a:bodyPr/>
        <a:lstStyle/>
        <a:p>
          <a:endParaRPr lang="en-GB"/>
        </a:p>
      </dgm:t>
    </dgm:pt>
  </dgm:ptLst>
  <dgm:cxnLst>
    <dgm:cxn modelId="{8DDD1924-A192-8A48-81FB-051535AC2014}" srcId="{F87F22A4-A35E-42B1-921E-9D401F34EC57}" destId="{EFA084B9-D520-9147-9C49-D4F05F7CB3FF}" srcOrd="0" destOrd="0" parTransId="{9F8478D5-557D-9445-9C61-C0DE72712058}" sibTransId="{CC90B6C4-74EA-7F40-A5E4-19F1BDE408A6}"/>
    <dgm:cxn modelId="{B41FAC61-06CA-4F83-AEE6-7B9146D2EDFD}" type="presOf" srcId="{F87F22A4-A35E-42B1-921E-9D401F34EC57}" destId="{06CB08F1-1872-4DD7-BC3E-8CC37198B73A}" srcOrd="0" destOrd="0" presId="urn:microsoft.com/office/officeart/2009/layout/CircleArrowProcess"/>
    <dgm:cxn modelId="{E12A0713-38C4-4AD1-B2AF-14C476618EB6}" type="presOf" srcId="{EFA084B9-D520-9147-9C49-D4F05F7CB3FF}" destId="{207747B7-D8CF-4C9E-BA84-5D7D6F0B82FD}" srcOrd="0" destOrd="0" presId="urn:microsoft.com/office/officeart/2009/layout/CircleArrowProcess"/>
    <dgm:cxn modelId="{F82C378E-C77E-4A00-8077-E725C0C9F391}" type="presParOf" srcId="{06CB08F1-1872-4DD7-BC3E-8CC37198B73A}" destId="{DD109003-4D8A-4F3A-B513-F955ECF887FC}" srcOrd="0" destOrd="0" presId="urn:microsoft.com/office/officeart/2009/layout/CircleArrowProcess"/>
    <dgm:cxn modelId="{C929EE3B-DF38-4EB2-AB36-AA7873CBA5CB}" type="presParOf" srcId="{DD109003-4D8A-4F3A-B513-F955ECF887FC}" destId="{1BB62CB9-6591-304E-886B-B3C1A040DD11}" srcOrd="0" destOrd="0" presId="urn:microsoft.com/office/officeart/2009/layout/CircleArrowProcess"/>
    <dgm:cxn modelId="{A63A0DE3-9B3E-4FA1-B78F-01ED001C9A2A}" type="presParOf" srcId="{06CB08F1-1872-4DD7-BC3E-8CC37198B73A}" destId="{207747B7-D8CF-4C9E-BA84-5D7D6F0B82FD}" srcOrd="1"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7F22A4-A35E-42B1-921E-9D401F34EC57}" type="doc">
      <dgm:prSet loTypeId="urn:microsoft.com/office/officeart/2005/8/layout/default" loCatId="cycle" qsTypeId="urn:microsoft.com/office/officeart/2005/8/quickstyle/simple1" qsCatId="simple" csTypeId="urn:microsoft.com/office/officeart/2005/8/colors/accent1_5" csCatId="accent1" phldr="1"/>
      <dgm:spPr/>
      <dgm:t>
        <a:bodyPr/>
        <a:lstStyle/>
        <a:p>
          <a:endParaRPr lang="en-GB"/>
        </a:p>
      </dgm:t>
    </dgm:pt>
    <dgm:pt modelId="{8C90E700-4883-D842-9889-EBCECC5D92A9}">
      <dgm:prSet custT="1"/>
      <dgm:spPr/>
      <dgm:t>
        <a:bodyPr/>
        <a:lstStyle/>
        <a:p>
          <a:r>
            <a:rPr lang="en-US" sz="2400" dirty="0" smtClean="0">
              <a:ea typeface="Calibri" panose="020F0502020204030204" pitchFamily="34" charset="0"/>
              <a:cs typeface="Times New Roman" panose="02020603050405020304" pitchFamily="18" charset="0"/>
            </a:rPr>
            <a:t>U</a:t>
          </a:r>
          <a:r>
            <a:rPr lang="en-GB" sz="2400" dirty="0" smtClean="0">
              <a:ea typeface="Calibri" panose="020F0502020204030204" pitchFamily="34" charset="0"/>
              <a:cs typeface="Times New Roman" panose="02020603050405020304" pitchFamily="18" charset="0"/>
            </a:rPr>
            <a:t>sing email confirmations to confirm a user’s identity</a:t>
          </a:r>
          <a:endParaRPr lang="en-GB" sz="2400" dirty="0">
            <a:ea typeface="Calibri" panose="020F0502020204030204" pitchFamily="34" charset="0"/>
            <a:cs typeface="Times New Roman" panose="02020603050405020304" pitchFamily="18" charset="0"/>
          </a:endParaRPr>
        </a:p>
      </dgm:t>
    </dgm:pt>
    <dgm:pt modelId="{163DCACE-DF11-1C48-B7C7-5C5FC7D978DF}" type="sibTrans" cxnId="{7EDBEA6F-7611-1340-9B3A-B359B75D00A1}">
      <dgm:prSet/>
      <dgm:spPr/>
      <dgm:t>
        <a:bodyPr/>
        <a:lstStyle/>
        <a:p>
          <a:endParaRPr lang="en-US"/>
        </a:p>
      </dgm:t>
    </dgm:pt>
    <dgm:pt modelId="{8245AD65-A2D8-AF41-BF98-295E7476573F}" type="parTrans" cxnId="{7EDBEA6F-7611-1340-9B3A-B359B75D00A1}">
      <dgm:prSet/>
      <dgm:spPr/>
      <dgm:t>
        <a:bodyPr/>
        <a:lstStyle/>
        <a:p>
          <a:endParaRPr lang="en-US"/>
        </a:p>
      </dgm:t>
    </dgm:pt>
    <dgm:pt modelId="{8415172B-503C-D24E-9D41-CEBFFAF83F0F}">
      <dgm:prSet custT="1"/>
      <dgm:spPr/>
      <dgm:t>
        <a:bodyPr/>
        <a:lstStyle/>
        <a:p>
          <a:r>
            <a:rPr lang="en-GB" sz="2400" dirty="0" smtClean="0">
              <a:ea typeface="Calibri" panose="020F0502020204030204" pitchFamily="34" charset="0"/>
              <a:cs typeface="Times New Roman" panose="02020603050405020304" pitchFamily="18" charset="0"/>
            </a:rPr>
            <a:t>CAPTCHA (or similar)</a:t>
          </a:r>
          <a:endParaRPr lang="en-GB" sz="2400" dirty="0">
            <a:ea typeface="Calibri" panose="020F0502020204030204" pitchFamily="34" charset="0"/>
            <a:cs typeface="Times New Roman" panose="02020603050405020304" pitchFamily="18" charset="0"/>
          </a:endParaRPr>
        </a:p>
      </dgm:t>
    </dgm:pt>
    <dgm:pt modelId="{E001ADEA-9B74-CE4B-BFEE-0474FFD0557D}" type="sibTrans" cxnId="{D3B81DAE-D34C-C74E-AADE-4D577195EF0B}">
      <dgm:prSet/>
      <dgm:spPr/>
      <dgm:t>
        <a:bodyPr/>
        <a:lstStyle/>
        <a:p>
          <a:endParaRPr lang="en-US"/>
        </a:p>
      </dgm:t>
    </dgm:pt>
    <dgm:pt modelId="{19B19069-9028-6C47-BC4D-5210D6434719}" type="parTrans" cxnId="{D3B81DAE-D34C-C74E-AADE-4D577195EF0B}">
      <dgm:prSet/>
      <dgm:spPr/>
      <dgm:t>
        <a:bodyPr/>
        <a:lstStyle/>
        <a:p>
          <a:endParaRPr lang="en-US"/>
        </a:p>
      </dgm:t>
    </dgm:pt>
    <dgm:pt modelId="{8C712BAF-B8E5-BE47-BFAE-58E3F152876D}">
      <dgm:prSet custT="1"/>
      <dgm:spPr/>
      <dgm:t>
        <a:bodyPr/>
        <a:lstStyle/>
        <a:p>
          <a:r>
            <a:rPr lang="en-US" sz="2400" dirty="0" smtClean="0">
              <a:ea typeface="Calibri" panose="020F0502020204030204" pitchFamily="34" charset="0"/>
              <a:cs typeface="Times New Roman" panose="02020603050405020304" pitchFamily="18" charset="0"/>
            </a:rPr>
            <a:t>P</a:t>
          </a:r>
          <a:r>
            <a:rPr lang="en-GB" sz="2400" dirty="0" smtClean="0">
              <a:ea typeface="Calibri" panose="020F0502020204030204" pitchFamily="34" charset="0"/>
              <a:cs typeface="Times New Roman" panose="02020603050405020304" pitchFamily="18" charset="0"/>
            </a:rPr>
            <a:t>assword systems</a:t>
          </a:r>
          <a:endParaRPr lang="en-GB" sz="2400" dirty="0">
            <a:ea typeface="Calibri" panose="020F0502020204030204" pitchFamily="34" charset="0"/>
            <a:cs typeface="Times New Roman" panose="02020603050405020304" pitchFamily="18" charset="0"/>
          </a:endParaRPr>
        </a:p>
      </dgm:t>
    </dgm:pt>
    <dgm:pt modelId="{B2D297BD-FB9D-6444-B503-FF0EB3767925}" type="sibTrans" cxnId="{8651AE29-BFDC-3849-A6A0-56CD876F1515}">
      <dgm:prSet/>
      <dgm:spPr/>
      <dgm:t>
        <a:bodyPr/>
        <a:lstStyle/>
        <a:p>
          <a:endParaRPr lang="en-US"/>
        </a:p>
      </dgm:t>
    </dgm:pt>
    <dgm:pt modelId="{D7E64702-5C2E-7A42-AB37-B2A3AEC88690}" type="parTrans" cxnId="{8651AE29-BFDC-3849-A6A0-56CD876F1515}">
      <dgm:prSet/>
      <dgm:spPr/>
      <dgm:t>
        <a:bodyPr/>
        <a:lstStyle/>
        <a:p>
          <a:endParaRPr lang="en-US"/>
        </a:p>
      </dgm:t>
    </dgm:pt>
    <dgm:pt modelId="{7FAD9C2B-62C2-694C-ACEB-62038BBAA980}">
      <dgm:prSet custT="1"/>
      <dgm:spPr/>
      <dgm:t>
        <a:bodyPr/>
        <a:lstStyle/>
        <a:p>
          <a:r>
            <a:rPr lang="en-US" sz="2400" dirty="0" smtClean="0">
              <a:ea typeface="Calibri" panose="020F0502020204030204" pitchFamily="34" charset="0"/>
              <a:cs typeface="Times New Roman" panose="02020603050405020304" pitchFamily="18" charset="0"/>
            </a:rPr>
            <a:t>B</a:t>
          </a:r>
          <a:r>
            <a:rPr lang="en-GB" sz="2400" dirty="0" smtClean="0">
              <a:ea typeface="Calibri" panose="020F0502020204030204" pitchFamily="34" charset="0"/>
              <a:cs typeface="Times New Roman" panose="02020603050405020304" pitchFamily="18" charset="0"/>
            </a:rPr>
            <a:t>iometric measures (particularly for mobile devices)</a:t>
          </a:r>
          <a:endParaRPr lang="en-GB" sz="2400" dirty="0">
            <a:ea typeface="Calibri" panose="020F0502020204030204" pitchFamily="34" charset="0"/>
            <a:cs typeface="Times New Roman" panose="02020603050405020304" pitchFamily="18" charset="0"/>
          </a:endParaRPr>
        </a:p>
      </dgm:t>
    </dgm:pt>
    <dgm:pt modelId="{06B0DEB0-6DDB-DD45-8F29-ABEC76687CA5}" type="sibTrans" cxnId="{F88AEB70-9812-4945-B142-0BE9E8811155}">
      <dgm:prSet/>
      <dgm:spPr/>
      <dgm:t>
        <a:bodyPr/>
        <a:lstStyle/>
        <a:p>
          <a:endParaRPr lang="en-US"/>
        </a:p>
      </dgm:t>
    </dgm:pt>
    <dgm:pt modelId="{42D77D8A-BE7F-8F47-89C8-ABA2F79C80F9}" type="parTrans" cxnId="{F88AEB70-9812-4945-B142-0BE9E8811155}">
      <dgm:prSet/>
      <dgm:spPr/>
      <dgm:t>
        <a:bodyPr/>
        <a:lstStyle/>
        <a:p>
          <a:endParaRPr lang="en-US"/>
        </a:p>
      </dgm:t>
    </dgm:pt>
    <dgm:pt modelId="{076A7A7C-8F65-9643-A212-F406CDCBCF7B}">
      <dgm:prSet custT="1"/>
      <dgm:spPr/>
      <dgm:t>
        <a:bodyPr/>
        <a:lstStyle/>
        <a:p>
          <a:r>
            <a:rPr lang="en-US" sz="2400" dirty="0" smtClean="0">
              <a:ea typeface="Calibri" panose="020F0502020204030204" pitchFamily="34" charset="0"/>
              <a:cs typeface="Times New Roman" panose="02020603050405020304" pitchFamily="18" charset="0"/>
            </a:rPr>
            <a:t>A</a:t>
          </a:r>
          <a:r>
            <a:rPr lang="en-GB" sz="2400" dirty="0" smtClean="0">
              <a:ea typeface="Calibri" panose="020F0502020204030204" pitchFamily="34" charset="0"/>
              <a:cs typeface="Times New Roman" panose="02020603050405020304" pitchFamily="18" charset="0"/>
            </a:rPr>
            <a:t>utomatic software updates</a:t>
          </a:r>
          <a:endParaRPr lang="en-GB" sz="2400" dirty="0">
            <a:ea typeface="Calibri" panose="020F0502020204030204" pitchFamily="34" charset="0"/>
            <a:cs typeface="Times New Roman" panose="02020603050405020304" pitchFamily="18" charset="0"/>
          </a:endParaRPr>
        </a:p>
      </dgm:t>
    </dgm:pt>
    <dgm:pt modelId="{A003B781-EDB9-A840-ADFB-D11B4E714316}" type="parTrans" cxnId="{E216CB50-2DEF-1544-B53C-0FE938D0CBE5}">
      <dgm:prSet/>
      <dgm:spPr/>
      <dgm:t>
        <a:bodyPr/>
        <a:lstStyle/>
        <a:p>
          <a:endParaRPr lang="en-GB"/>
        </a:p>
      </dgm:t>
    </dgm:pt>
    <dgm:pt modelId="{239CBCBA-A6DA-AC42-BC59-02376D59008B}" type="sibTrans" cxnId="{E216CB50-2DEF-1544-B53C-0FE938D0CBE5}">
      <dgm:prSet/>
      <dgm:spPr/>
      <dgm:t>
        <a:bodyPr/>
        <a:lstStyle/>
        <a:p>
          <a:endParaRPr lang="en-GB"/>
        </a:p>
      </dgm:t>
    </dgm:pt>
    <dgm:pt modelId="{7D31DCCC-DA31-BE49-B85A-9AB406D3A974}" type="pres">
      <dgm:prSet presAssocID="{F87F22A4-A35E-42B1-921E-9D401F34EC57}" presName="diagram" presStyleCnt="0">
        <dgm:presLayoutVars>
          <dgm:dir/>
          <dgm:resizeHandles val="exact"/>
        </dgm:presLayoutVars>
      </dgm:prSet>
      <dgm:spPr/>
      <dgm:t>
        <a:bodyPr/>
        <a:lstStyle/>
        <a:p>
          <a:endParaRPr lang="en-US"/>
        </a:p>
      </dgm:t>
    </dgm:pt>
    <dgm:pt modelId="{73A28C3D-49D8-6C49-B4E9-116AD35EC4F7}" type="pres">
      <dgm:prSet presAssocID="{7FAD9C2B-62C2-694C-ACEB-62038BBAA980}" presName="node" presStyleLbl="node1" presStyleIdx="0" presStyleCnt="5" custScaleX="147324">
        <dgm:presLayoutVars>
          <dgm:bulletEnabled val="1"/>
        </dgm:presLayoutVars>
      </dgm:prSet>
      <dgm:spPr/>
      <dgm:t>
        <a:bodyPr/>
        <a:lstStyle/>
        <a:p>
          <a:endParaRPr lang="en-GB"/>
        </a:p>
      </dgm:t>
    </dgm:pt>
    <dgm:pt modelId="{45E4AE4F-E597-8747-91B4-ED0851C75840}" type="pres">
      <dgm:prSet presAssocID="{06B0DEB0-6DDB-DD45-8F29-ABEC76687CA5}" presName="sibTrans" presStyleCnt="0"/>
      <dgm:spPr/>
    </dgm:pt>
    <dgm:pt modelId="{96C81695-C0E7-1446-BFDB-9A4FD2F83215}" type="pres">
      <dgm:prSet presAssocID="{8C712BAF-B8E5-BE47-BFAE-58E3F152876D}" presName="node" presStyleLbl="node1" presStyleIdx="1" presStyleCnt="5" custScaleX="147324">
        <dgm:presLayoutVars>
          <dgm:bulletEnabled val="1"/>
        </dgm:presLayoutVars>
      </dgm:prSet>
      <dgm:spPr/>
      <dgm:t>
        <a:bodyPr/>
        <a:lstStyle/>
        <a:p>
          <a:endParaRPr lang="en-GB"/>
        </a:p>
      </dgm:t>
    </dgm:pt>
    <dgm:pt modelId="{84D99FB2-EA55-DC4C-9B47-211D0EA5682E}" type="pres">
      <dgm:prSet presAssocID="{B2D297BD-FB9D-6444-B503-FF0EB3767925}" presName="sibTrans" presStyleCnt="0"/>
      <dgm:spPr/>
    </dgm:pt>
    <dgm:pt modelId="{66771D1D-5583-E744-827F-62A558B6292C}" type="pres">
      <dgm:prSet presAssocID="{8415172B-503C-D24E-9D41-CEBFFAF83F0F}" presName="node" presStyleLbl="node1" presStyleIdx="2" presStyleCnt="5" custScaleX="147324">
        <dgm:presLayoutVars>
          <dgm:bulletEnabled val="1"/>
        </dgm:presLayoutVars>
      </dgm:prSet>
      <dgm:spPr/>
      <dgm:t>
        <a:bodyPr/>
        <a:lstStyle/>
        <a:p>
          <a:endParaRPr lang="en-GB"/>
        </a:p>
      </dgm:t>
    </dgm:pt>
    <dgm:pt modelId="{8129A2C6-C076-5E45-A1CB-95FE8CEFC231}" type="pres">
      <dgm:prSet presAssocID="{E001ADEA-9B74-CE4B-BFEE-0474FFD0557D}" presName="sibTrans" presStyleCnt="0"/>
      <dgm:spPr/>
    </dgm:pt>
    <dgm:pt modelId="{92DF054B-DE78-2342-994E-A042E17A3098}" type="pres">
      <dgm:prSet presAssocID="{8C90E700-4883-D842-9889-EBCECC5D92A9}" presName="node" presStyleLbl="node1" presStyleIdx="3" presStyleCnt="5" custScaleX="147324">
        <dgm:presLayoutVars>
          <dgm:bulletEnabled val="1"/>
        </dgm:presLayoutVars>
      </dgm:prSet>
      <dgm:spPr/>
      <dgm:t>
        <a:bodyPr/>
        <a:lstStyle/>
        <a:p>
          <a:endParaRPr lang="en-GB"/>
        </a:p>
      </dgm:t>
    </dgm:pt>
    <dgm:pt modelId="{A392A7C5-E1AB-AF41-9662-B6A781C455F8}" type="pres">
      <dgm:prSet presAssocID="{163DCACE-DF11-1C48-B7C7-5C5FC7D978DF}" presName="sibTrans" presStyleCnt="0"/>
      <dgm:spPr/>
    </dgm:pt>
    <dgm:pt modelId="{16DFFC6C-5EE4-C045-8FD0-497FBBA1F218}" type="pres">
      <dgm:prSet presAssocID="{076A7A7C-8F65-9643-A212-F406CDCBCF7B}" presName="node" presStyleLbl="node1" presStyleIdx="4" presStyleCnt="5" custScaleX="147324">
        <dgm:presLayoutVars>
          <dgm:bulletEnabled val="1"/>
        </dgm:presLayoutVars>
      </dgm:prSet>
      <dgm:spPr/>
      <dgm:t>
        <a:bodyPr/>
        <a:lstStyle/>
        <a:p>
          <a:endParaRPr lang="en-GB"/>
        </a:p>
      </dgm:t>
    </dgm:pt>
  </dgm:ptLst>
  <dgm:cxnLst>
    <dgm:cxn modelId="{EC6A0336-7355-074A-B6D4-097AE5F1B20D}" type="presOf" srcId="{F87F22A4-A35E-42B1-921E-9D401F34EC57}" destId="{7D31DCCC-DA31-BE49-B85A-9AB406D3A974}" srcOrd="0" destOrd="0" presId="urn:microsoft.com/office/officeart/2005/8/layout/default"/>
    <dgm:cxn modelId="{21FE6514-146F-0E40-B9C4-53BC25495BD0}" type="presOf" srcId="{8C712BAF-B8E5-BE47-BFAE-58E3F152876D}" destId="{96C81695-C0E7-1446-BFDB-9A4FD2F83215}" srcOrd="0" destOrd="0" presId="urn:microsoft.com/office/officeart/2005/8/layout/default"/>
    <dgm:cxn modelId="{F88AEB70-9812-4945-B142-0BE9E8811155}" srcId="{F87F22A4-A35E-42B1-921E-9D401F34EC57}" destId="{7FAD9C2B-62C2-694C-ACEB-62038BBAA980}" srcOrd="0" destOrd="0" parTransId="{42D77D8A-BE7F-8F47-89C8-ABA2F79C80F9}" sibTransId="{06B0DEB0-6DDB-DD45-8F29-ABEC76687CA5}"/>
    <dgm:cxn modelId="{E216CB50-2DEF-1544-B53C-0FE938D0CBE5}" srcId="{F87F22A4-A35E-42B1-921E-9D401F34EC57}" destId="{076A7A7C-8F65-9643-A212-F406CDCBCF7B}" srcOrd="4" destOrd="0" parTransId="{A003B781-EDB9-A840-ADFB-D11B4E714316}" sibTransId="{239CBCBA-A6DA-AC42-BC59-02376D59008B}"/>
    <dgm:cxn modelId="{8651AE29-BFDC-3849-A6A0-56CD876F1515}" srcId="{F87F22A4-A35E-42B1-921E-9D401F34EC57}" destId="{8C712BAF-B8E5-BE47-BFAE-58E3F152876D}" srcOrd="1" destOrd="0" parTransId="{D7E64702-5C2E-7A42-AB37-B2A3AEC88690}" sibTransId="{B2D297BD-FB9D-6444-B503-FF0EB3767925}"/>
    <dgm:cxn modelId="{23CC0F4D-DEA9-1141-811C-0F62D32B4F80}" type="presOf" srcId="{8C90E700-4883-D842-9889-EBCECC5D92A9}" destId="{92DF054B-DE78-2342-994E-A042E17A3098}" srcOrd="0" destOrd="0" presId="urn:microsoft.com/office/officeart/2005/8/layout/default"/>
    <dgm:cxn modelId="{D3B81DAE-D34C-C74E-AADE-4D577195EF0B}" srcId="{F87F22A4-A35E-42B1-921E-9D401F34EC57}" destId="{8415172B-503C-D24E-9D41-CEBFFAF83F0F}" srcOrd="2" destOrd="0" parTransId="{19B19069-9028-6C47-BC4D-5210D6434719}" sibTransId="{E001ADEA-9B74-CE4B-BFEE-0474FFD0557D}"/>
    <dgm:cxn modelId="{40750BB2-21D9-7A45-9C4D-CC666305A008}" type="presOf" srcId="{7FAD9C2B-62C2-694C-ACEB-62038BBAA980}" destId="{73A28C3D-49D8-6C49-B4E9-116AD35EC4F7}" srcOrd="0" destOrd="0" presId="urn:microsoft.com/office/officeart/2005/8/layout/default"/>
    <dgm:cxn modelId="{7EDBEA6F-7611-1340-9B3A-B359B75D00A1}" srcId="{F87F22A4-A35E-42B1-921E-9D401F34EC57}" destId="{8C90E700-4883-D842-9889-EBCECC5D92A9}" srcOrd="3" destOrd="0" parTransId="{8245AD65-A2D8-AF41-BF98-295E7476573F}" sibTransId="{163DCACE-DF11-1C48-B7C7-5C5FC7D978DF}"/>
    <dgm:cxn modelId="{A87F49C3-7B42-994B-9821-623FD6B16E8B}" type="presOf" srcId="{076A7A7C-8F65-9643-A212-F406CDCBCF7B}" destId="{16DFFC6C-5EE4-C045-8FD0-497FBBA1F218}" srcOrd="0" destOrd="0" presId="urn:microsoft.com/office/officeart/2005/8/layout/default"/>
    <dgm:cxn modelId="{DDA5E5BC-71E8-ED40-AD91-BD19D26A092F}" type="presOf" srcId="{8415172B-503C-D24E-9D41-CEBFFAF83F0F}" destId="{66771D1D-5583-E744-827F-62A558B6292C}" srcOrd="0" destOrd="0" presId="urn:microsoft.com/office/officeart/2005/8/layout/default"/>
    <dgm:cxn modelId="{7589CFFF-DD5B-AD46-821E-E78B507AC3D8}" type="presParOf" srcId="{7D31DCCC-DA31-BE49-B85A-9AB406D3A974}" destId="{73A28C3D-49D8-6C49-B4E9-116AD35EC4F7}" srcOrd="0" destOrd="0" presId="urn:microsoft.com/office/officeart/2005/8/layout/default"/>
    <dgm:cxn modelId="{C86B80D2-21C4-5340-AE66-DE61C8B79A66}" type="presParOf" srcId="{7D31DCCC-DA31-BE49-B85A-9AB406D3A974}" destId="{45E4AE4F-E597-8747-91B4-ED0851C75840}" srcOrd="1" destOrd="0" presId="urn:microsoft.com/office/officeart/2005/8/layout/default"/>
    <dgm:cxn modelId="{1A2851A1-D5A4-1846-AF04-5326EAEE8774}" type="presParOf" srcId="{7D31DCCC-DA31-BE49-B85A-9AB406D3A974}" destId="{96C81695-C0E7-1446-BFDB-9A4FD2F83215}" srcOrd="2" destOrd="0" presId="urn:microsoft.com/office/officeart/2005/8/layout/default"/>
    <dgm:cxn modelId="{4C86560A-B4D8-AD45-BB55-BFE4E6D0B8A4}" type="presParOf" srcId="{7D31DCCC-DA31-BE49-B85A-9AB406D3A974}" destId="{84D99FB2-EA55-DC4C-9B47-211D0EA5682E}" srcOrd="3" destOrd="0" presId="urn:microsoft.com/office/officeart/2005/8/layout/default"/>
    <dgm:cxn modelId="{70C8C9BA-1068-6D44-8D8D-742A4A8DE006}" type="presParOf" srcId="{7D31DCCC-DA31-BE49-B85A-9AB406D3A974}" destId="{66771D1D-5583-E744-827F-62A558B6292C}" srcOrd="4" destOrd="0" presId="urn:microsoft.com/office/officeart/2005/8/layout/default"/>
    <dgm:cxn modelId="{7889169B-0E44-5748-928B-2894B8077C03}" type="presParOf" srcId="{7D31DCCC-DA31-BE49-B85A-9AB406D3A974}" destId="{8129A2C6-C076-5E45-A1CB-95FE8CEFC231}" srcOrd="5" destOrd="0" presId="urn:microsoft.com/office/officeart/2005/8/layout/default"/>
    <dgm:cxn modelId="{8DDA1E90-7FC5-9C48-84E8-5298E34A5505}" type="presParOf" srcId="{7D31DCCC-DA31-BE49-B85A-9AB406D3A974}" destId="{92DF054B-DE78-2342-994E-A042E17A3098}" srcOrd="6" destOrd="0" presId="urn:microsoft.com/office/officeart/2005/8/layout/default"/>
    <dgm:cxn modelId="{2C03AB0C-054A-8347-8958-5B2CCBB77EC4}" type="presParOf" srcId="{7D31DCCC-DA31-BE49-B85A-9AB406D3A974}" destId="{A392A7C5-E1AB-AF41-9662-B6A781C455F8}" srcOrd="7" destOrd="0" presId="urn:microsoft.com/office/officeart/2005/8/layout/default"/>
    <dgm:cxn modelId="{6267EF17-4084-8C40-9A79-933395CA2AE4}" type="presParOf" srcId="{7D31DCCC-DA31-BE49-B85A-9AB406D3A974}" destId="{16DFFC6C-5EE4-C045-8FD0-497FBBA1F218}"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62CB9-6591-304E-886B-B3C1A040DD11}">
      <dsp:nvSpPr>
        <dsp:cNvPr id="0" name=""/>
        <dsp:cNvSpPr/>
      </dsp:nvSpPr>
      <dsp:spPr>
        <a:xfrm>
          <a:off x="648072" y="370405"/>
          <a:ext cx="5832646" cy="2499548"/>
        </a:xfrm>
        <a:prstGeom prst="circularArrow">
          <a:avLst>
            <a:gd name="adj1" fmla="val 10980"/>
            <a:gd name="adj2" fmla="val 1142322"/>
            <a:gd name="adj3" fmla="val 90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7747B7-D8CF-4C9E-BA84-5D7D6F0B82FD}">
      <dsp:nvSpPr>
        <dsp:cNvPr id="0" name=""/>
        <dsp:cNvSpPr/>
      </dsp:nvSpPr>
      <dsp:spPr>
        <a:xfrm>
          <a:off x="1989563" y="1173010"/>
          <a:ext cx="3148628" cy="903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Understand and be able to explain security measures.</a:t>
          </a:r>
          <a:endParaRPr lang="en-GB" sz="1800" kern="1200" dirty="0">
            <a:ea typeface="Calibri" panose="020F0502020204030204" pitchFamily="34" charset="0"/>
            <a:cs typeface="Times New Roman" panose="02020603050405020304" pitchFamily="18" charset="0"/>
          </a:endParaRPr>
        </a:p>
      </dsp:txBody>
      <dsp:txXfrm>
        <a:off x="1989563" y="1173010"/>
        <a:ext cx="3148628" cy="9037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28C3D-49D8-6C49-B4E9-116AD35EC4F7}">
      <dsp:nvSpPr>
        <dsp:cNvPr id="0" name=""/>
        <dsp:cNvSpPr/>
      </dsp:nvSpPr>
      <dsp:spPr>
        <a:xfrm>
          <a:off x="271304" y="1475"/>
          <a:ext cx="3551511" cy="1446408"/>
        </a:xfrm>
        <a:prstGeom prst="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ea typeface="Calibri" panose="020F0502020204030204" pitchFamily="34" charset="0"/>
              <a:cs typeface="Times New Roman" panose="02020603050405020304" pitchFamily="18" charset="0"/>
            </a:rPr>
            <a:t>B</a:t>
          </a:r>
          <a:r>
            <a:rPr lang="en-GB" sz="2400" kern="1200" dirty="0" smtClean="0">
              <a:ea typeface="Calibri" panose="020F0502020204030204" pitchFamily="34" charset="0"/>
              <a:cs typeface="Times New Roman" panose="02020603050405020304" pitchFamily="18" charset="0"/>
            </a:rPr>
            <a:t>iometric measures (particularly for mobile devices)</a:t>
          </a:r>
          <a:endParaRPr lang="en-GB" sz="2400" kern="1200" dirty="0">
            <a:ea typeface="Calibri" panose="020F0502020204030204" pitchFamily="34" charset="0"/>
            <a:cs typeface="Times New Roman" panose="02020603050405020304" pitchFamily="18" charset="0"/>
          </a:endParaRPr>
        </a:p>
      </dsp:txBody>
      <dsp:txXfrm>
        <a:off x="271304" y="1475"/>
        <a:ext cx="3551511" cy="1446408"/>
      </dsp:txXfrm>
    </dsp:sp>
    <dsp:sp modelId="{96C81695-C0E7-1446-BFDB-9A4FD2F83215}">
      <dsp:nvSpPr>
        <dsp:cNvPr id="0" name=""/>
        <dsp:cNvSpPr/>
      </dsp:nvSpPr>
      <dsp:spPr>
        <a:xfrm>
          <a:off x="4063884" y="1475"/>
          <a:ext cx="3551511" cy="1446408"/>
        </a:xfrm>
        <a:prstGeom prst="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ea typeface="Calibri" panose="020F0502020204030204" pitchFamily="34" charset="0"/>
              <a:cs typeface="Times New Roman" panose="02020603050405020304" pitchFamily="18" charset="0"/>
            </a:rPr>
            <a:t>P</a:t>
          </a:r>
          <a:r>
            <a:rPr lang="en-GB" sz="2400" kern="1200" dirty="0" smtClean="0">
              <a:ea typeface="Calibri" panose="020F0502020204030204" pitchFamily="34" charset="0"/>
              <a:cs typeface="Times New Roman" panose="02020603050405020304" pitchFamily="18" charset="0"/>
            </a:rPr>
            <a:t>assword systems</a:t>
          </a:r>
          <a:endParaRPr lang="en-GB" sz="2400" kern="1200" dirty="0">
            <a:ea typeface="Calibri" panose="020F0502020204030204" pitchFamily="34" charset="0"/>
            <a:cs typeface="Times New Roman" panose="02020603050405020304" pitchFamily="18" charset="0"/>
          </a:endParaRPr>
        </a:p>
      </dsp:txBody>
      <dsp:txXfrm>
        <a:off x="4063884" y="1475"/>
        <a:ext cx="3551511" cy="1446408"/>
      </dsp:txXfrm>
    </dsp:sp>
    <dsp:sp modelId="{66771D1D-5583-E744-827F-62A558B6292C}">
      <dsp:nvSpPr>
        <dsp:cNvPr id="0" name=""/>
        <dsp:cNvSpPr/>
      </dsp:nvSpPr>
      <dsp:spPr>
        <a:xfrm>
          <a:off x="271304" y="1688952"/>
          <a:ext cx="3551511" cy="1446408"/>
        </a:xfrm>
        <a:prstGeom prst="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ea typeface="Calibri" panose="020F0502020204030204" pitchFamily="34" charset="0"/>
              <a:cs typeface="Times New Roman" panose="02020603050405020304" pitchFamily="18" charset="0"/>
            </a:rPr>
            <a:t>CAPTCHA (or similar)</a:t>
          </a:r>
          <a:endParaRPr lang="en-GB" sz="2400" kern="1200" dirty="0">
            <a:ea typeface="Calibri" panose="020F0502020204030204" pitchFamily="34" charset="0"/>
            <a:cs typeface="Times New Roman" panose="02020603050405020304" pitchFamily="18" charset="0"/>
          </a:endParaRPr>
        </a:p>
      </dsp:txBody>
      <dsp:txXfrm>
        <a:off x="271304" y="1688952"/>
        <a:ext cx="3551511" cy="1446408"/>
      </dsp:txXfrm>
    </dsp:sp>
    <dsp:sp modelId="{92DF054B-DE78-2342-994E-A042E17A3098}">
      <dsp:nvSpPr>
        <dsp:cNvPr id="0" name=""/>
        <dsp:cNvSpPr/>
      </dsp:nvSpPr>
      <dsp:spPr>
        <a:xfrm>
          <a:off x="4063884" y="1688952"/>
          <a:ext cx="3551511" cy="1446408"/>
        </a:xfrm>
        <a:prstGeom prst="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ea typeface="Calibri" panose="020F0502020204030204" pitchFamily="34" charset="0"/>
              <a:cs typeface="Times New Roman" panose="02020603050405020304" pitchFamily="18" charset="0"/>
            </a:rPr>
            <a:t>U</a:t>
          </a:r>
          <a:r>
            <a:rPr lang="en-GB" sz="2400" kern="1200" dirty="0" smtClean="0">
              <a:ea typeface="Calibri" panose="020F0502020204030204" pitchFamily="34" charset="0"/>
              <a:cs typeface="Times New Roman" panose="02020603050405020304" pitchFamily="18" charset="0"/>
            </a:rPr>
            <a:t>sing email confirmations to confirm a user’s identity</a:t>
          </a:r>
          <a:endParaRPr lang="en-GB" sz="2400" kern="1200" dirty="0">
            <a:ea typeface="Calibri" panose="020F0502020204030204" pitchFamily="34" charset="0"/>
            <a:cs typeface="Times New Roman" panose="02020603050405020304" pitchFamily="18" charset="0"/>
          </a:endParaRPr>
        </a:p>
      </dsp:txBody>
      <dsp:txXfrm>
        <a:off x="4063884" y="1688952"/>
        <a:ext cx="3551511" cy="1446408"/>
      </dsp:txXfrm>
    </dsp:sp>
    <dsp:sp modelId="{16DFFC6C-5EE4-C045-8FD0-497FBBA1F218}">
      <dsp:nvSpPr>
        <dsp:cNvPr id="0" name=""/>
        <dsp:cNvSpPr/>
      </dsp:nvSpPr>
      <dsp:spPr>
        <a:xfrm>
          <a:off x="2167594" y="3376428"/>
          <a:ext cx="3551511" cy="1446408"/>
        </a:xfrm>
        <a:prstGeom prst="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ea typeface="Calibri" panose="020F0502020204030204" pitchFamily="34" charset="0"/>
              <a:cs typeface="Times New Roman" panose="02020603050405020304" pitchFamily="18" charset="0"/>
            </a:rPr>
            <a:t>A</a:t>
          </a:r>
          <a:r>
            <a:rPr lang="en-GB" sz="2400" kern="1200" dirty="0" smtClean="0">
              <a:ea typeface="Calibri" panose="020F0502020204030204" pitchFamily="34" charset="0"/>
              <a:cs typeface="Times New Roman" panose="02020603050405020304" pitchFamily="18" charset="0"/>
            </a:rPr>
            <a:t>utomatic software updates</a:t>
          </a:r>
          <a:endParaRPr lang="en-GB" sz="2400" kern="1200" dirty="0">
            <a:ea typeface="Calibri" panose="020F0502020204030204" pitchFamily="34" charset="0"/>
            <a:cs typeface="Times New Roman" panose="02020603050405020304" pitchFamily="18" charset="0"/>
          </a:endParaRPr>
        </a:p>
      </dsp:txBody>
      <dsp:txXfrm>
        <a:off x="2167594" y="3376428"/>
        <a:ext cx="3551511" cy="1446408"/>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dirty="0"/>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EEDE916A-3CDE-46DB-AFFB-7B794A0CE92E}" type="datetimeFigureOut">
              <a:rPr lang="en-GB" smtClean="0"/>
              <a:t>24/05/2016</a:t>
            </a:fld>
            <a:endParaRPr lang="en-GB" dirty="0"/>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dirty="0"/>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2AD8875D-9A4A-4916-AA64-C4BD54005E27}" type="slidenum">
              <a:rPr lang="en-GB" smtClean="0"/>
              <a:t>‹#›</a:t>
            </a:fld>
            <a:endParaRPr lang="en-GB" dirty="0"/>
          </a:p>
        </p:txBody>
      </p:sp>
    </p:spTree>
    <p:extLst>
      <p:ext uri="{BB962C8B-B14F-4D97-AF65-F5344CB8AC3E}">
        <p14:creationId xmlns:p14="http://schemas.microsoft.com/office/powerpoint/2010/main" val="1111062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fontAlgn="auto">
              <a:spcBef>
                <a:spcPts val="0"/>
              </a:spcBef>
              <a:spcAft>
                <a:spcPts val="0"/>
              </a:spcAft>
              <a:defRPr sz="1200">
                <a:latin typeface="+mn-lt"/>
              </a:defRPr>
            </a:lvl1pPr>
          </a:lstStyle>
          <a:p>
            <a:pPr>
              <a:defRPr/>
            </a:pPr>
            <a:endParaRPr lang="en-GB" dirty="0"/>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fontAlgn="auto">
              <a:spcBef>
                <a:spcPts val="0"/>
              </a:spcBef>
              <a:spcAft>
                <a:spcPts val="0"/>
              </a:spcAft>
              <a:defRPr sz="1200">
                <a:latin typeface="+mn-lt"/>
              </a:defRPr>
            </a:lvl1pPr>
          </a:lstStyle>
          <a:p>
            <a:pPr>
              <a:defRPr/>
            </a:pPr>
            <a:fld id="{90D7274B-F31D-4D1A-81A2-1B1D469FCFAA}" type="datetimeFigureOut">
              <a:rPr lang="en-GB"/>
              <a:pPr>
                <a:defRPr/>
              </a:pPr>
              <a:t>24/05/2016</a:t>
            </a:fld>
            <a:endParaRPr lang="en-GB" dirty="0"/>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pPr lvl="0"/>
            <a:endParaRPr lang="en-GB" noProof="0" dirty="0"/>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fontAlgn="auto">
              <a:spcBef>
                <a:spcPts val="0"/>
              </a:spcBef>
              <a:spcAft>
                <a:spcPts val="0"/>
              </a:spcAft>
              <a:defRPr sz="1200">
                <a:latin typeface="+mn-lt"/>
              </a:defRPr>
            </a:lvl1pPr>
          </a:lstStyle>
          <a:p>
            <a:pPr>
              <a:defRPr/>
            </a:pPr>
            <a:endParaRPr lang="en-GB" dirty="0"/>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fontAlgn="auto">
              <a:spcBef>
                <a:spcPts val="0"/>
              </a:spcBef>
              <a:spcAft>
                <a:spcPts val="0"/>
              </a:spcAft>
              <a:defRPr sz="1200">
                <a:latin typeface="+mn-lt"/>
              </a:defRPr>
            </a:lvl1pPr>
          </a:lstStyle>
          <a:p>
            <a:pPr>
              <a:defRPr/>
            </a:pPr>
            <a:fld id="{33C44346-952B-428D-86C7-63F74109A88A}" type="slidenum">
              <a:rPr lang="en-GB"/>
              <a:pPr>
                <a:defRPr/>
              </a:pPr>
              <a:t>‹#›</a:t>
            </a:fld>
            <a:endParaRPr lang="en-GB" dirty="0"/>
          </a:p>
        </p:txBody>
      </p:sp>
    </p:spTree>
    <p:extLst>
      <p:ext uri="{BB962C8B-B14F-4D97-AF65-F5344CB8AC3E}">
        <p14:creationId xmlns:p14="http://schemas.microsoft.com/office/powerpoint/2010/main" val="4199748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a:t>
            </a:fld>
            <a:endParaRPr lang="en-GB" dirty="0"/>
          </a:p>
        </p:txBody>
      </p:sp>
    </p:spTree>
    <p:extLst>
      <p:ext uri="{BB962C8B-B14F-4D97-AF65-F5344CB8AC3E}">
        <p14:creationId xmlns:p14="http://schemas.microsoft.com/office/powerpoint/2010/main" val="2116576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12</a:t>
            </a:fld>
            <a:endParaRPr lang="en-GB" dirty="0"/>
          </a:p>
        </p:txBody>
      </p:sp>
    </p:spTree>
    <p:extLst>
      <p:ext uri="{BB962C8B-B14F-4D97-AF65-F5344CB8AC3E}">
        <p14:creationId xmlns:p14="http://schemas.microsoft.com/office/powerpoint/2010/main" val="2690006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13</a:t>
            </a:fld>
            <a:endParaRPr lang="en-GB" dirty="0"/>
          </a:p>
        </p:txBody>
      </p:sp>
    </p:spTree>
    <p:extLst>
      <p:ext uri="{BB962C8B-B14F-4D97-AF65-F5344CB8AC3E}">
        <p14:creationId xmlns:p14="http://schemas.microsoft.com/office/powerpoint/2010/main" val="2690006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i="1" kern="1200" dirty="0" smtClean="0">
                <a:solidFill>
                  <a:schemeClr val="tx1"/>
                </a:solidFill>
                <a:effectLst/>
                <a:latin typeface="+mn-lt"/>
                <a:ea typeface="+mn-ea"/>
                <a:cs typeface="+mn-cs"/>
              </a:rPr>
              <a:t>Click on ‘Start’ to begin </a:t>
            </a:r>
            <a:r>
              <a:rPr lang="en-GB" sz="1200" i="1" kern="1200" smtClean="0">
                <a:solidFill>
                  <a:schemeClr val="tx1"/>
                </a:solidFill>
                <a:effectLst/>
                <a:latin typeface="+mn-lt"/>
                <a:ea typeface="+mn-ea"/>
                <a:cs typeface="+mn-cs"/>
              </a:rPr>
              <a:t>the one-minute </a:t>
            </a:r>
            <a:r>
              <a:rPr lang="en-GB" sz="1200" i="1" kern="1200" dirty="0" smtClean="0">
                <a:solidFill>
                  <a:schemeClr val="tx1"/>
                </a:solidFill>
                <a:effectLst/>
                <a:latin typeface="+mn-lt"/>
                <a:ea typeface="+mn-ea"/>
                <a:cs typeface="+mn-cs"/>
              </a:rPr>
              <a:t>timer.</a:t>
            </a: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14</a:t>
            </a:fld>
            <a:endParaRPr lang="en-GB" dirty="0"/>
          </a:p>
        </p:txBody>
      </p:sp>
    </p:spTree>
    <p:extLst>
      <p:ext uri="{BB962C8B-B14F-4D97-AF65-F5344CB8AC3E}">
        <p14:creationId xmlns:p14="http://schemas.microsoft.com/office/powerpoint/2010/main" val="1693646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i="1" kern="1200" dirty="0" smtClean="0">
                <a:solidFill>
                  <a:schemeClr val="tx1"/>
                </a:solidFill>
                <a:effectLst/>
                <a:latin typeface="+mn-lt"/>
                <a:ea typeface="+mn-ea"/>
                <a:cs typeface="+mn-cs"/>
              </a:rPr>
              <a:t>Click on ‘Start’ to begin the three-minute timer.</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10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100"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a:t>
            </a:fld>
            <a:endParaRPr lang="en-GB" dirty="0"/>
          </a:p>
        </p:txBody>
      </p:sp>
    </p:spTree>
    <p:extLst>
      <p:ext uri="{BB962C8B-B14F-4D97-AF65-F5344CB8AC3E}">
        <p14:creationId xmlns:p14="http://schemas.microsoft.com/office/powerpoint/2010/main" val="704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3</a:t>
            </a:fld>
            <a:endParaRPr lang="en-GB" dirty="0"/>
          </a:p>
        </p:txBody>
      </p:sp>
    </p:spTree>
    <p:extLst>
      <p:ext uri="{BB962C8B-B14F-4D97-AF65-F5344CB8AC3E}">
        <p14:creationId xmlns:p14="http://schemas.microsoft.com/office/powerpoint/2010/main" val="345940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dirty="0" smtClean="0">
                <a:latin typeface="Arial" panose="020B0604020202020204" pitchFamily="34" charset="0"/>
                <a:cs typeface="Arial" panose="020B0604020202020204" pitchFamily="34" charset="0"/>
              </a:rPr>
              <a:t>Biometrics:</a:t>
            </a:r>
            <a:r>
              <a:rPr lang="en-GB" sz="1100" b="1" baseline="0" dirty="0" smtClean="0">
                <a:latin typeface="Arial" panose="020B0604020202020204" pitchFamily="34" charset="0"/>
                <a:cs typeface="Arial" panose="020B0604020202020204" pitchFamily="34" charset="0"/>
              </a:rPr>
              <a:t> </a:t>
            </a:r>
            <a:r>
              <a:rPr lang="en-GB" sz="1100" dirty="0" err="1" smtClean="0">
                <a:latin typeface="Arial" panose="020B0604020202020204" pitchFamily="34" charset="0"/>
                <a:cs typeface="Arial" panose="020B0604020202020204" pitchFamily="34" charset="0"/>
              </a:rPr>
              <a:t>searchsecurity.techtarget.com</a:t>
            </a:r>
            <a:r>
              <a:rPr lang="en-GB" sz="1100" dirty="0" smtClean="0">
                <a:latin typeface="Arial" panose="020B0604020202020204" pitchFamily="34" charset="0"/>
                <a:cs typeface="Arial" panose="020B0604020202020204" pitchFamily="34" charset="0"/>
              </a:rPr>
              <a:t>/definition/biometrics</a:t>
            </a:r>
          </a:p>
          <a:p>
            <a:r>
              <a:rPr lang="en-GB" sz="1100" i="1" dirty="0" smtClean="0">
                <a:latin typeface="Arial" panose="020B0604020202020204" pitchFamily="34" charset="0"/>
                <a:cs typeface="Arial" panose="020B0604020202020204" pitchFamily="34" charset="0"/>
              </a:rPr>
              <a:t>Biometrics is the measurement and statistical analysis of people's physical and behavioural characteristics. The technology is mainly used for identification and access control, or for identifying individuals that are under surveillance. The basic premise of biometric authentication is that everyone is unique and an individual can be identified by his or her intrinsic physical or behavioural traits. (The term "biometrics" is derived from the Greek words "bio" meaning life and "metric" meaning to measure.) </a:t>
            </a:r>
          </a:p>
          <a:p>
            <a:r>
              <a:rPr lang="en-GB" sz="1100" i="1" dirty="0" smtClean="0">
                <a:latin typeface="Arial" panose="020B0604020202020204" pitchFamily="34" charset="0"/>
                <a:cs typeface="Arial" panose="020B0604020202020204" pitchFamily="34" charset="0"/>
              </a:rPr>
              <a:t>There are two main types of biometric identifiers:</a:t>
            </a:r>
          </a:p>
          <a:p>
            <a:r>
              <a:rPr lang="en-GB" sz="1100" i="1" dirty="0" smtClean="0">
                <a:latin typeface="Arial" panose="020B0604020202020204" pitchFamily="34" charset="0"/>
                <a:cs typeface="Arial" panose="020B0604020202020204" pitchFamily="34" charset="0"/>
              </a:rPr>
              <a:t>Physiological characteristics: The shape or composition of the body.</a:t>
            </a:r>
          </a:p>
          <a:p>
            <a:r>
              <a:rPr lang="en-GB" sz="1100" i="1" dirty="0" smtClean="0">
                <a:latin typeface="Arial" panose="020B0604020202020204" pitchFamily="34" charset="0"/>
                <a:cs typeface="Arial" panose="020B0604020202020204" pitchFamily="34" charset="0"/>
              </a:rPr>
              <a:t>Behavioural characteristics: The behaviour of a person.</a:t>
            </a:r>
          </a:p>
          <a:p>
            <a:r>
              <a:rPr lang="en-GB" sz="1100" i="1" dirty="0" smtClean="0">
                <a:latin typeface="Arial" panose="020B0604020202020204" pitchFamily="34" charset="0"/>
                <a:cs typeface="Arial" panose="020B0604020202020204" pitchFamily="34" charset="0"/>
              </a:rPr>
              <a:t>Examples of physiological characteristics used for biometric authentication include fingerprints; DNA; face, hand, retina or ear features; and odour. Behavioural characteristics are related to the pattern of the behaviour of a person, such as typing rhythm, gait, gestures and voice. </a:t>
            </a:r>
          </a:p>
          <a:p>
            <a:endParaRPr lang="en-GB" sz="1100" dirty="0" smtClean="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Password systems</a:t>
            </a:r>
            <a:endParaRPr lang="en-GB" sz="1100" b="0" dirty="0" smtClean="0">
              <a:latin typeface="Arial" panose="020B0604020202020204" pitchFamily="34" charset="0"/>
              <a:cs typeface="Arial" panose="020B0604020202020204" pitchFamily="34" charset="0"/>
            </a:endParaRPr>
          </a:p>
          <a:p>
            <a:r>
              <a:rPr lang="en-GB" sz="1100" dirty="0" smtClean="0">
                <a:latin typeface="Arial" panose="020B0604020202020204" pitchFamily="34" charset="0"/>
                <a:cs typeface="Arial" panose="020B0604020202020204" pitchFamily="34" charset="0"/>
              </a:rPr>
              <a:t>This could involve setting a string password, using passwords to access a system, document or restricted area. Password hierarchy is often used in companies and different people have different settings and access levels based upon their responsibilities. </a:t>
            </a:r>
          </a:p>
          <a:p>
            <a:endParaRPr lang="en-GB" sz="1100" dirty="0" smtClean="0">
              <a:latin typeface="Arial" panose="020B0604020202020204" pitchFamily="34" charset="0"/>
              <a:cs typeface="Arial" panose="020B0604020202020204" pitchFamily="34" charset="0"/>
            </a:endParaRPr>
          </a:p>
          <a:p>
            <a:r>
              <a:rPr lang="en-GB" sz="1100" dirty="0" err="1" smtClean="0">
                <a:latin typeface="Arial" panose="020B0604020202020204" pitchFamily="34" charset="0"/>
                <a:cs typeface="Arial" panose="020B0604020202020204" pitchFamily="34" charset="0"/>
              </a:rPr>
              <a:t>en.wikipedia.org</a:t>
            </a:r>
            <a:r>
              <a:rPr lang="en-GB" sz="1100" dirty="0" smtClean="0">
                <a:latin typeface="Arial" panose="020B0604020202020204" pitchFamily="34" charset="0"/>
                <a:cs typeface="Arial" panose="020B0604020202020204" pitchFamily="34" charset="0"/>
              </a:rPr>
              <a:t>/wiki/Password **(Lots on this website about passwords)</a:t>
            </a:r>
          </a:p>
          <a:p>
            <a:r>
              <a:rPr lang="en-GB" sz="1100" i="1" dirty="0" smtClean="0">
                <a:latin typeface="Arial" panose="020B0604020202020204" pitchFamily="34" charset="0"/>
                <a:cs typeface="Arial" panose="020B0604020202020204" pitchFamily="34" charset="0"/>
              </a:rPr>
              <a:t>A password is a word or string of characters used for user authentication to prove identity or access approval to gain access to a resource (example: an access code is a type of password), which should be kept secret from those not allowed access.</a:t>
            </a:r>
          </a:p>
          <a:p>
            <a:endParaRPr lang="en-GB" sz="1100" dirty="0" smtClean="0">
              <a:latin typeface="Arial" panose="020B0604020202020204" pitchFamily="34" charset="0"/>
              <a:cs typeface="Arial" panose="020B0604020202020204" pitchFamily="34" charset="0"/>
            </a:endParaRPr>
          </a:p>
          <a:p>
            <a:r>
              <a:rPr lang="en-GB" sz="1100" dirty="0" err="1" smtClean="0">
                <a:latin typeface="Arial" panose="020B0604020202020204" pitchFamily="34" charset="0"/>
                <a:cs typeface="Arial" panose="020B0604020202020204" pitchFamily="34" charset="0"/>
              </a:rPr>
              <a:t>gov.uk</a:t>
            </a:r>
            <a:r>
              <a:rPr lang="en-GB" sz="1100" dirty="0" smtClean="0">
                <a:latin typeface="Arial" panose="020B0604020202020204" pitchFamily="34" charset="0"/>
                <a:cs typeface="Arial" panose="020B0604020202020204" pitchFamily="34" charset="0"/>
              </a:rPr>
              <a:t>/government/uploads/system/uploads/attachment_data/file/458857/Password_guidance_-_simplifying_your_approach.pdf – tips for an organisation using passwords</a:t>
            </a:r>
          </a:p>
          <a:p>
            <a:endParaRPr lang="en-GB" sz="1100" dirty="0" smtClean="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CAPTCHA</a:t>
            </a:r>
            <a:r>
              <a:rPr lang="en-GB" sz="1100" b="0" dirty="0" smtClean="0">
                <a:latin typeface="Arial" panose="020B0604020202020204" pitchFamily="34" charset="0"/>
                <a:cs typeface="Arial" panose="020B0604020202020204" pitchFamily="34" charset="0"/>
              </a:rPr>
              <a:t>:</a:t>
            </a:r>
            <a:r>
              <a:rPr lang="en-GB" sz="1100" b="1" baseline="0" dirty="0" smtClean="0">
                <a:latin typeface="Arial" panose="020B0604020202020204" pitchFamily="34" charset="0"/>
                <a:cs typeface="Arial" panose="020B0604020202020204" pitchFamily="34" charset="0"/>
              </a:rPr>
              <a:t> </a:t>
            </a:r>
            <a:r>
              <a:rPr lang="en-GB" sz="1100" dirty="0" err="1" smtClean="0">
                <a:latin typeface="Arial" panose="020B0604020202020204" pitchFamily="34" charset="0"/>
                <a:cs typeface="Arial" panose="020B0604020202020204" pitchFamily="34" charset="0"/>
              </a:rPr>
              <a:t>captcha.net</a:t>
            </a:r>
            <a:endParaRPr lang="en-GB" sz="1100" dirty="0" smtClean="0">
              <a:latin typeface="Arial" panose="020B0604020202020204" pitchFamily="34" charset="0"/>
              <a:cs typeface="Arial" panose="020B0604020202020204" pitchFamily="34" charset="0"/>
            </a:endParaRPr>
          </a:p>
          <a:p>
            <a:r>
              <a:rPr lang="en-GB" sz="1100" i="1" dirty="0" smtClean="0">
                <a:latin typeface="Arial" panose="020B0604020202020204" pitchFamily="34" charset="0"/>
                <a:cs typeface="Arial" panose="020B0604020202020204" pitchFamily="34" charset="0"/>
              </a:rPr>
              <a:t>CAPTCHA: Telling Humans and Computers Apart Automatically</a:t>
            </a:r>
          </a:p>
          <a:p>
            <a:r>
              <a:rPr lang="en-GB" sz="1100" i="1" dirty="0" smtClean="0">
                <a:latin typeface="Arial" panose="020B0604020202020204" pitchFamily="34" charset="0"/>
                <a:cs typeface="Arial" panose="020B0604020202020204" pitchFamily="34" charset="0"/>
              </a:rPr>
              <a:t>A CAPTCHA is a program that protects websites against bots by generating and grading tests that humans can pass but current computer programs cannot. For example, humans can read distorted text as the one shown below, but current computer programs can't:</a:t>
            </a:r>
          </a:p>
          <a:p>
            <a:r>
              <a:rPr lang="en-GB" sz="1100" i="1" dirty="0" smtClean="0">
                <a:latin typeface="Arial" panose="020B0604020202020204" pitchFamily="34" charset="0"/>
                <a:cs typeface="Arial" panose="020B0604020202020204" pitchFamily="34" charset="0"/>
              </a:rPr>
              <a:t>The term CAPTCHA (for Completely Automated Public Turing Test To Tell Computers and Humans Apart) was coined in 2000 by Luis von Ahn, Manuel Blum, Nicholas Hopper and John Langford of Carnegie Mellon University.</a:t>
            </a:r>
          </a:p>
          <a:p>
            <a:endParaRPr lang="en-GB" sz="1100" dirty="0" smtClean="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Email confirmations for user identity</a:t>
            </a:r>
          </a:p>
          <a:p>
            <a:r>
              <a:rPr lang="en-GB" sz="1100" dirty="0" smtClean="0">
                <a:latin typeface="Arial" panose="020B0604020202020204" pitchFamily="34" charset="0"/>
                <a:cs typeface="Arial" panose="020B0604020202020204" pitchFamily="34" charset="0"/>
              </a:rPr>
              <a:t>A link is sent to a user’s registered email address which they must open and click on in order to activate an account, e.g. for a shopping account with an online store. </a:t>
            </a:r>
          </a:p>
          <a:p>
            <a:endParaRPr lang="en-GB" sz="1100" dirty="0" smtClean="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Automatic software updates</a:t>
            </a:r>
          </a:p>
          <a:p>
            <a:r>
              <a:rPr lang="en-GB" sz="1100" dirty="0" smtClean="0">
                <a:latin typeface="Arial" panose="020B0604020202020204" pitchFamily="34" charset="0"/>
                <a:cs typeface="Arial" panose="020B0604020202020204" pitchFamily="34" charset="0"/>
              </a:rPr>
              <a:t>Where a newer version of the software running on your device is available. This might be automatically updated/installed. The</a:t>
            </a:r>
            <a:r>
              <a:rPr lang="en-GB" sz="1100" baseline="0" dirty="0" smtClean="0">
                <a:latin typeface="Arial" panose="020B0604020202020204" pitchFamily="34" charset="0"/>
                <a:cs typeface="Arial" panose="020B0604020202020204" pitchFamily="34" charset="0"/>
              </a:rPr>
              <a:t> </a:t>
            </a:r>
            <a:r>
              <a:rPr lang="en-GB" sz="1100" dirty="0" smtClean="0">
                <a:latin typeface="Arial" panose="020B0604020202020204" pitchFamily="34" charset="0"/>
                <a:cs typeface="Arial" panose="020B0604020202020204" pitchFamily="34" charset="0"/>
              </a:rPr>
              <a:t>next version of the software is not normally automatically updated. </a:t>
            </a:r>
          </a:p>
          <a:p>
            <a:r>
              <a:rPr lang="en-GB" sz="1100" dirty="0" smtClean="0">
                <a:latin typeface="Arial" panose="020B0604020202020204" pitchFamily="34" charset="0"/>
                <a:cs typeface="Arial" panose="020B0604020202020204" pitchFamily="34" charset="0"/>
              </a:rPr>
              <a:t>For example</a:t>
            </a:r>
            <a:r>
              <a:rPr lang="en-GB" sz="1100" baseline="0" dirty="0" smtClean="0">
                <a:latin typeface="Arial" panose="020B0604020202020204" pitchFamily="34" charset="0"/>
                <a:cs typeface="Arial" panose="020B0604020202020204" pitchFamily="34" charset="0"/>
              </a:rPr>
              <a:t> </a:t>
            </a:r>
            <a:r>
              <a:rPr lang="en-GB" sz="1100" dirty="0" smtClean="0">
                <a:latin typeface="Arial" panose="020B0604020202020204" pitchFamily="34" charset="0"/>
                <a:cs typeface="Arial" panose="020B0604020202020204" pitchFamily="34" charset="0"/>
              </a:rPr>
              <a:t>–</a:t>
            </a:r>
            <a:r>
              <a:rPr lang="en-GB" sz="1100" baseline="0" dirty="0" smtClean="0">
                <a:latin typeface="Arial" panose="020B0604020202020204" pitchFamily="34" charset="0"/>
                <a:cs typeface="Arial" panose="020B0604020202020204" pitchFamily="34" charset="0"/>
              </a:rPr>
              <a:t> </a:t>
            </a:r>
            <a:r>
              <a:rPr lang="en-GB" sz="1100" dirty="0" smtClean="0">
                <a:latin typeface="Arial" panose="020B0604020202020204" pitchFamily="34" charset="0"/>
                <a:cs typeface="Arial" panose="020B0604020202020204" pitchFamily="34" charset="0"/>
              </a:rPr>
              <a:t>A device currently runs software version 1. Update installs version 1.1. Next version available – software version 2 – but this is not automatically installed.</a:t>
            </a:r>
          </a:p>
          <a:p>
            <a:endParaRPr lang="en-GB" sz="1100" dirty="0" smtClean="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6</a:t>
            </a:fld>
            <a:endParaRPr lang="en-GB" dirty="0"/>
          </a:p>
        </p:txBody>
      </p:sp>
    </p:spTree>
    <p:extLst>
      <p:ext uri="{BB962C8B-B14F-4D97-AF65-F5344CB8AC3E}">
        <p14:creationId xmlns:p14="http://schemas.microsoft.com/office/powerpoint/2010/main" val="4005379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latin typeface="Arial" panose="020B0604020202020204" pitchFamily="34" charset="0"/>
                <a:cs typeface="Arial" panose="020B0604020202020204" pitchFamily="34" charset="0"/>
              </a:rPr>
              <a:t>This could be presented</a:t>
            </a:r>
            <a:r>
              <a:rPr lang="en-US" sz="1100" baseline="0" dirty="0" smtClean="0">
                <a:latin typeface="Arial" panose="020B0604020202020204" pitchFamily="34" charset="0"/>
                <a:cs typeface="Arial" panose="020B0604020202020204" pitchFamily="34" charset="0"/>
              </a:rPr>
              <a:t> in a presentation/DTP document or using software that the student chooses. The next few slides have questions on as a guide if students need more direction/support. </a:t>
            </a:r>
          </a:p>
          <a:p>
            <a:endParaRPr lang="en-US" sz="1100" baseline="0" dirty="0" smtClean="0">
              <a:latin typeface="Arial" panose="020B0604020202020204" pitchFamily="34" charset="0"/>
              <a:cs typeface="Arial" panose="020B0604020202020204" pitchFamily="34" charset="0"/>
            </a:endParaRPr>
          </a:p>
          <a:p>
            <a:r>
              <a:rPr lang="en-US" sz="1100" b="1" baseline="0" dirty="0" smtClean="0">
                <a:latin typeface="Arial" panose="020B0604020202020204" pitchFamily="34" charset="0"/>
                <a:cs typeface="Arial" panose="020B0604020202020204" pitchFamily="34" charset="0"/>
              </a:rPr>
              <a:t>Extra information</a:t>
            </a:r>
          </a:p>
          <a:p>
            <a:pPr marL="0" marR="0" indent="0" algn="l" defTabSz="914400" rtl="0" eaLnBrk="0" fontAlgn="base" latinLnBrk="0" hangingPunct="0">
              <a:lnSpc>
                <a:spcPct val="100000"/>
              </a:lnSpc>
              <a:spcBef>
                <a:spcPct val="30000"/>
              </a:spcBef>
              <a:spcAft>
                <a:spcPct val="0"/>
              </a:spcAft>
              <a:buClrTx/>
              <a:buSzTx/>
              <a:buFontTx/>
              <a:buNone/>
              <a:tabLst/>
              <a:defRPr/>
            </a:pPr>
            <a:r>
              <a:rPr lang="nl-NL" sz="1100" dirty="0" smtClean="0">
                <a:latin typeface="Arial" panose="020B0604020202020204" pitchFamily="34" charset="0"/>
                <a:cs typeface="Arial" panose="020B0604020202020204" pitchFamily="34" charset="0"/>
              </a:rPr>
              <a:t>A video on security </a:t>
            </a:r>
            <a:r>
              <a:rPr lang="nl-NL" sz="1100" baseline="0" dirty="0" err="1" smtClean="0">
                <a:latin typeface="Arial" panose="020B0604020202020204" pitchFamily="34" charset="0"/>
                <a:cs typeface="Arial" panose="020B0604020202020204" pitchFamily="34" charset="0"/>
              </a:rPr>
              <a:t>measure</a:t>
            </a:r>
            <a:r>
              <a:rPr lang="nl-NL" sz="1100" baseline="0" dirty="0" smtClean="0">
                <a:latin typeface="Arial" panose="020B0604020202020204" pitchFamily="34" charset="0"/>
                <a:cs typeface="Arial" panose="020B0604020202020204" pitchFamily="34" charset="0"/>
              </a:rPr>
              <a:t> </a:t>
            </a:r>
            <a:r>
              <a:rPr lang="en-GB" sz="1100" baseline="0" noProof="0" dirty="0" smtClean="0">
                <a:latin typeface="Arial" panose="020B0604020202020204" pitchFamily="34" charset="0"/>
                <a:cs typeface="Arial" panose="020B0604020202020204" pitchFamily="34" charset="0"/>
              </a:rPr>
              <a:t>examples: </a:t>
            </a:r>
            <a:r>
              <a:rPr lang="nl-NL" sz="1100" dirty="0" err="1" smtClean="0">
                <a:latin typeface="Arial" panose="020B0604020202020204" pitchFamily="34" charset="0"/>
                <a:cs typeface="Arial" panose="020B0604020202020204" pitchFamily="34" charset="0"/>
              </a:rPr>
              <a:t>youtube.com</a:t>
            </a:r>
            <a:r>
              <a:rPr lang="nl-NL" sz="1100" dirty="0" smtClean="0">
                <a:latin typeface="Arial" panose="020B0604020202020204" pitchFamily="34" charset="0"/>
                <a:cs typeface="Arial" panose="020B0604020202020204" pitchFamily="34" charset="0"/>
              </a:rPr>
              <a:t>/</a:t>
            </a:r>
            <a:r>
              <a:rPr lang="nl-NL" sz="1100" dirty="0" err="1" smtClean="0">
                <a:latin typeface="Arial" panose="020B0604020202020204" pitchFamily="34" charset="0"/>
                <a:cs typeface="Arial" panose="020B0604020202020204" pitchFamily="34" charset="0"/>
              </a:rPr>
              <a:t>watch?v</a:t>
            </a:r>
            <a:r>
              <a:rPr lang="nl-NL" sz="1100" dirty="0" smtClean="0">
                <a:latin typeface="Arial" panose="020B0604020202020204" pitchFamily="34" charset="0"/>
                <a:cs typeface="Arial" panose="020B0604020202020204" pitchFamily="34" charset="0"/>
              </a:rPr>
              <a:t>=tS5_t_11eaU&amp;spfreload=1</a:t>
            </a:r>
          </a:p>
          <a:p>
            <a:endParaRPr lang="en-GB" sz="1100" baseline="0" noProof="0" dirty="0" smtClean="0">
              <a:latin typeface="Arial" panose="020B0604020202020204" pitchFamily="34" charset="0"/>
              <a:cs typeface="Arial" panose="020B0604020202020204" pitchFamily="34" charset="0"/>
            </a:endParaRPr>
          </a:p>
          <a:p>
            <a:r>
              <a:rPr lang="en-GB" sz="1100" b="1" baseline="0" noProof="0" dirty="0" smtClean="0">
                <a:latin typeface="Arial" panose="020B0604020202020204" pitchFamily="34" charset="0"/>
                <a:cs typeface="Arial" panose="020B0604020202020204" pitchFamily="34" charset="0"/>
              </a:rPr>
              <a:t>Extension task</a:t>
            </a:r>
            <a:r>
              <a:rPr lang="en-GB" sz="1100" b="0" baseline="0" noProof="0" dirty="0" smtClean="0">
                <a:latin typeface="Arial" panose="020B0604020202020204" pitchFamily="34" charset="0"/>
                <a:cs typeface="Arial" panose="020B0604020202020204" pitchFamily="34" charset="0"/>
              </a:rPr>
              <a:t>:</a:t>
            </a:r>
            <a:r>
              <a:rPr lang="en-GB" sz="1100" b="1" baseline="0" noProof="0" dirty="0" smtClean="0">
                <a:latin typeface="Arial" panose="020B0604020202020204" pitchFamily="34" charset="0"/>
                <a:cs typeface="Arial" panose="020B0604020202020204" pitchFamily="34" charset="0"/>
              </a:rPr>
              <a:t> </a:t>
            </a:r>
            <a:r>
              <a:rPr lang="en-US" sz="1100" noProof="0" dirty="0" err="1" smtClean="0">
                <a:latin typeface="Arial" panose="020B0604020202020204" pitchFamily="34" charset="0"/>
                <a:cs typeface="Arial" panose="020B0604020202020204" pitchFamily="34" charset="0"/>
              </a:rPr>
              <a:t>theguardian.com</a:t>
            </a:r>
            <a:r>
              <a:rPr lang="en-US" sz="1100" noProof="0" dirty="0" smtClean="0">
                <a:latin typeface="Arial" panose="020B0604020202020204" pitchFamily="34" charset="0"/>
                <a:cs typeface="Arial" panose="020B0604020202020204" pitchFamily="34" charset="0"/>
              </a:rPr>
              <a:t>/public-leaders-network/2015/oct/14/how-to-stop-cyber-attacks-on-your-organisation</a:t>
            </a:r>
            <a:endParaRPr lang="en-GB" sz="1100" noProof="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7</a:t>
            </a:fld>
            <a:endParaRPr lang="en-GB" dirty="0"/>
          </a:p>
        </p:txBody>
      </p:sp>
    </p:spTree>
    <p:extLst>
      <p:ext uri="{BB962C8B-B14F-4D97-AF65-F5344CB8AC3E}">
        <p14:creationId xmlns:p14="http://schemas.microsoft.com/office/powerpoint/2010/main" val="65558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dirty="0" smtClean="0">
                <a:latin typeface="Arial" panose="020B0604020202020204" pitchFamily="34" charset="0"/>
                <a:cs typeface="Arial" panose="020B0604020202020204" pitchFamily="34" charset="0"/>
              </a:rPr>
              <a:t>For copyright reasons,</a:t>
            </a:r>
            <a:r>
              <a:rPr lang="en-US" sz="1100" b="0" baseline="0" dirty="0" smtClean="0">
                <a:latin typeface="Arial" panose="020B0604020202020204" pitchFamily="34" charset="0"/>
                <a:cs typeface="Arial" panose="020B0604020202020204" pitchFamily="34" charset="0"/>
              </a:rPr>
              <a:t> we cannot include the infographics in the presentation. Please follow the links to see examples.</a:t>
            </a:r>
          </a:p>
          <a:p>
            <a:endParaRPr lang="en-US"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8</a:t>
            </a:fld>
            <a:endParaRPr lang="en-GB" dirty="0"/>
          </a:p>
        </p:txBody>
      </p:sp>
    </p:spTree>
    <p:extLst>
      <p:ext uri="{BB962C8B-B14F-4D97-AF65-F5344CB8AC3E}">
        <p14:creationId xmlns:p14="http://schemas.microsoft.com/office/powerpoint/2010/main" val="655585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dirty="0" smtClean="0">
                <a:latin typeface="Arial" panose="020B0604020202020204" pitchFamily="34" charset="0"/>
                <a:cs typeface="Arial" panose="020B0604020202020204" pitchFamily="34" charset="0"/>
              </a:rPr>
              <a:t>Further</a:t>
            </a:r>
            <a:r>
              <a:rPr lang="en-GB" sz="1100" b="1" baseline="0" dirty="0" smtClean="0">
                <a:latin typeface="Arial" panose="020B0604020202020204" pitchFamily="34" charset="0"/>
                <a:cs typeface="Arial" panose="020B0604020202020204" pitchFamily="34" charset="0"/>
              </a:rPr>
              <a:t> reading</a:t>
            </a:r>
            <a:r>
              <a:rPr lang="en-GB" sz="1100" b="0" baseline="0" dirty="0" smtClean="0">
                <a:latin typeface="Arial" panose="020B0604020202020204" pitchFamily="34" charset="0"/>
                <a:cs typeface="Arial" panose="020B0604020202020204" pitchFamily="34" charset="0"/>
              </a:rPr>
              <a:t>: </a:t>
            </a:r>
            <a:r>
              <a:rPr lang="en-GB" sz="1100" b="0" baseline="0" dirty="0" err="1" smtClean="0">
                <a:latin typeface="Arial" panose="020B0604020202020204" pitchFamily="34" charset="0"/>
                <a:cs typeface="Arial" panose="020B0604020202020204" pitchFamily="34" charset="0"/>
              </a:rPr>
              <a:t>i</a:t>
            </a:r>
            <a:r>
              <a:rPr lang="pl-PL" sz="1100" b="0" dirty="0" err="1" smtClean="0">
                <a:latin typeface="Arial" panose="020B0604020202020204" pitchFamily="34" charset="0"/>
                <a:cs typeface="Arial" panose="020B0604020202020204" pitchFamily="34" charset="0"/>
              </a:rPr>
              <a:t>ritech.com</a:t>
            </a:r>
            <a:r>
              <a:rPr lang="pl-PL" sz="1100" dirty="0" smtClean="0">
                <a:latin typeface="Arial" panose="020B0604020202020204" pitchFamily="34" charset="0"/>
                <a:cs typeface="Arial" panose="020B0604020202020204" pitchFamily="34" charset="0"/>
              </a:rPr>
              <a:t>/blog/mobile-</a:t>
            </a:r>
            <a:r>
              <a:rPr lang="pl-PL" sz="1100" dirty="0" err="1" smtClean="0">
                <a:latin typeface="Arial" panose="020B0604020202020204" pitchFamily="34" charset="0"/>
                <a:cs typeface="Arial" panose="020B0604020202020204" pitchFamily="34" charset="0"/>
              </a:rPr>
              <a:t>biometric</a:t>
            </a:r>
            <a:r>
              <a:rPr lang="pl-PL" sz="1100" dirty="0" smtClean="0">
                <a:latin typeface="Arial" panose="020B0604020202020204" pitchFamily="34" charset="0"/>
                <a:cs typeface="Arial" panose="020B0604020202020204" pitchFamily="34" charset="0"/>
              </a:rPr>
              <a:t>/</a:t>
            </a:r>
          </a:p>
          <a:p>
            <a:endParaRPr lang="pl-PL" sz="1100" dirty="0" smtClean="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9</a:t>
            </a:fld>
            <a:endParaRPr lang="en-GB" dirty="0"/>
          </a:p>
        </p:txBody>
      </p:sp>
    </p:spTree>
    <p:extLst>
      <p:ext uri="{BB962C8B-B14F-4D97-AF65-F5344CB8AC3E}">
        <p14:creationId xmlns:p14="http://schemas.microsoft.com/office/powerpoint/2010/main" val="2690006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smtClean="0">
                <a:latin typeface="Arial" panose="020B0604020202020204" pitchFamily="34" charset="0"/>
                <a:cs typeface="Arial" panose="020B0604020202020204" pitchFamily="34" charset="0"/>
              </a:rPr>
              <a:t>Reading on how to create</a:t>
            </a:r>
            <a:r>
              <a:rPr lang="en-US" sz="1100" b="1" baseline="0" dirty="0" smtClean="0">
                <a:latin typeface="Arial" panose="020B0604020202020204" pitchFamily="34" charset="0"/>
                <a:cs typeface="Arial" panose="020B0604020202020204" pitchFamily="34" charset="0"/>
              </a:rPr>
              <a:t> strong passwords: </a:t>
            </a:r>
            <a:r>
              <a:rPr lang="en-US" sz="1100" dirty="0" err="1" smtClean="0">
                <a:latin typeface="Arial" panose="020B0604020202020204" pitchFamily="34" charset="0"/>
                <a:cs typeface="Arial" panose="020B0604020202020204" pitchFamily="34" charset="0"/>
              </a:rPr>
              <a:t>safeandsavvy.f-secure.com</a:t>
            </a:r>
            <a:r>
              <a:rPr lang="en-US" sz="1100" dirty="0" smtClean="0">
                <a:latin typeface="Arial" panose="020B0604020202020204" pitchFamily="34" charset="0"/>
                <a:cs typeface="Arial" panose="020B0604020202020204" pitchFamily="34" charset="0"/>
              </a:rPr>
              <a:t>/2010/03/15/how-to-create-and-remember-strong-passwords/</a:t>
            </a:r>
          </a:p>
          <a:p>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10</a:t>
            </a:fld>
            <a:endParaRPr lang="en-GB" dirty="0"/>
          </a:p>
        </p:txBody>
      </p:sp>
    </p:spTree>
    <p:extLst>
      <p:ext uri="{BB962C8B-B14F-4D97-AF65-F5344CB8AC3E}">
        <p14:creationId xmlns:p14="http://schemas.microsoft.com/office/powerpoint/2010/main" val="2690006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11</a:t>
            </a:fld>
            <a:endParaRPr lang="en-GB" dirty="0"/>
          </a:p>
        </p:txBody>
      </p:sp>
    </p:spTree>
    <p:extLst>
      <p:ext uri="{BB962C8B-B14F-4D97-AF65-F5344CB8AC3E}">
        <p14:creationId xmlns:p14="http://schemas.microsoft.com/office/powerpoint/2010/main" val="2690006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93E4E0-A18B-45C1-A67A-1721B824D0CA}"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A7402DD9-9FE0-4305-BD32-567E5B766487}" type="slidenum">
              <a:rPr lang="en-GB"/>
              <a:pPr>
                <a:defRPr/>
              </a:pPr>
              <a:t>‹#›</a:t>
            </a:fld>
            <a:endParaRPr lang="en-GB" dirty="0"/>
          </a:p>
        </p:txBody>
      </p:sp>
    </p:spTree>
    <p:extLst>
      <p:ext uri="{BB962C8B-B14F-4D97-AF65-F5344CB8AC3E}">
        <p14:creationId xmlns:p14="http://schemas.microsoft.com/office/powerpoint/2010/main" val="38267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A0405E-B7F3-4CDC-BAE5-8E3FAE8B828D}"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1E57B0FE-58DF-4E58-B731-79AA047D0B72}" type="slidenum">
              <a:rPr lang="en-GB"/>
              <a:pPr>
                <a:defRPr/>
              </a:pPr>
              <a:t>‹#›</a:t>
            </a:fld>
            <a:endParaRPr lang="en-GB" dirty="0"/>
          </a:p>
        </p:txBody>
      </p:sp>
    </p:spTree>
    <p:extLst>
      <p:ext uri="{BB962C8B-B14F-4D97-AF65-F5344CB8AC3E}">
        <p14:creationId xmlns:p14="http://schemas.microsoft.com/office/powerpoint/2010/main" val="392168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9BE0163-BB5C-4D6F-839F-39D29807CD87}"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DB663864-044C-4A5F-B0B0-4208E5142875}" type="slidenum">
              <a:rPr lang="en-GB"/>
              <a:pPr>
                <a:defRPr/>
              </a:pPr>
              <a:t>‹#›</a:t>
            </a:fld>
            <a:endParaRPr lang="en-GB" dirty="0"/>
          </a:p>
        </p:txBody>
      </p:sp>
    </p:spTree>
    <p:extLst>
      <p:ext uri="{BB962C8B-B14F-4D97-AF65-F5344CB8AC3E}">
        <p14:creationId xmlns:p14="http://schemas.microsoft.com/office/powerpoint/2010/main" val="9243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0664A-AFFB-4D0C-BC76-5A7A3CD55549}"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A48E22D-FA5C-4FCA-B542-39CBEA219F38}" type="slidenum">
              <a:rPr lang="en-GB"/>
              <a:pPr>
                <a:defRPr/>
              </a:pPr>
              <a:t>‹#›</a:t>
            </a:fld>
            <a:endParaRPr lang="en-GB" dirty="0"/>
          </a:p>
        </p:txBody>
      </p:sp>
    </p:spTree>
    <p:extLst>
      <p:ext uri="{BB962C8B-B14F-4D97-AF65-F5344CB8AC3E}">
        <p14:creationId xmlns:p14="http://schemas.microsoft.com/office/powerpoint/2010/main" val="309576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2E0C8-F264-45F3-AC70-4C9033A5DBC3}"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BFC3F141-529B-43B4-B69F-12B4809DFCCD}" type="slidenum">
              <a:rPr lang="en-GB"/>
              <a:pPr>
                <a:defRPr/>
              </a:pPr>
              <a:t>‹#›</a:t>
            </a:fld>
            <a:endParaRPr lang="en-GB" dirty="0"/>
          </a:p>
        </p:txBody>
      </p:sp>
    </p:spTree>
    <p:extLst>
      <p:ext uri="{BB962C8B-B14F-4D97-AF65-F5344CB8AC3E}">
        <p14:creationId xmlns:p14="http://schemas.microsoft.com/office/powerpoint/2010/main" val="8920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EB0DB04-99B5-498D-9168-41FD67386829}" type="datetimeFigureOut">
              <a:rPr lang="en-GB"/>
              <a:pPr>
                <a:defRPr/>
              </a:pPr>
              <a:t>24/05/2016</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B02C5AAE-1889-4765-B42D-6F3BCE9681AB}" type="slidenum">
              <a:rPr lang="en-GB"/>
              <a:pPr>
                <a:defRPr/>
              </a:pPr>
              <a:t>‹#›</a:t>
            </a:fld>
            <a:endParaRPr lang="en-GB" dirty="0"/>
          </a:p>
        </p:txBody>
      </p:sp>
    </p:spTree>
    <p:extLst>
      <p:ext uri="{BB962C8B-B14F-4D97-AF65-F5344CB8AC3E}">
        <p14:creationId xmlns:p14="http://schemas.microsoft.com/office/powerpoint/2010/main" val="286663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24/05/2016</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dirty="0"/>
          </a:p>
        </p:txBody>
      </p:sp>
    </p:spTree>
    <p:extLst>
      <p:ext uri="{BB962C8B-B14F-4D97-AF65-F5344CB8AC3E}">
        <p14:creationId xmlns:p14="http://schemas.microsoft.com/office/powerpoint/2010/main" val="22624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0410B5-8398-4A62-A7FC-1911952FE107}" type="datetimeFigureOut">
              <a:rPr lang="en-GB"/>
              <a:pPr>
                <a:defRPr/>
              </a:pPr>
              <a:t>24/05/2016</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512485A8-84E9-4D02-9509-3E1099B2BE4C}" type="slidenum">
              <a:rPr lang="en-GB"/>
              <a:pPr>
                <a:defRPr/>
              </a:pPr>
              <a:t>‹#›</a:t>
            </a:fld>
            <a:endParaRPr lang="en-GB" dirty="0"/>
          </a:p>
        </p:txBody>
      </p:sp>
    </p:spTree>
    <p:extLst>
      <p:ext uri="{BB962C8B-B14F-4D97-AF65-F5344CB8AC3E}">
        <p14:creationId xmlns:p14="http://schemas.microsoft.com/office/powerpoint/2010/main" val="201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24/05/2016</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dirty="0"/>
          </a:p>
        </p:txBody>
      </p:sp>
    </p:spTree>
    <p:extLst>
      <p:ext uri="{BB962C8B-B14F-4D97-AF65-F5344CB8AC3E}">
        <p14:creationId xmlns:p14="http://schemas.microsoft.com/office/powerpoint/2010/main" val="323865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D136E7-9836-4D39-A1F0-B97D172D0D26}" type="datetimeFigureOut">
              <a:rPr lang="en-GB"/>
              <a:pPr>
                <a:defRPr/>
              </a:pPr>
              <a:t>24/05/2016</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F6607225-5ADA-4131-8CCA-E579317839AA}" type="slidenum">
              <a:rPr lang="en-GB"/>
              <a:pPr>
                <a:defRPr/>
              </a:pPr>
              <a:t>‹#›</a:t>
            </a:fld>
            <a:endParaRPr lang="en-GB" dirty="0"/>
          </a:p>
        </p:txBody>
      </p:sp>
    </p:spTree>
    <p:extLst>
      <p:ext uri="{BB962C8B-B14F-4D97-AF65-F5344CB8AC3E}">
        <p14:creationId xmlns:p14="http://schemas.microsoft.com/office/powerpoint/2010/main" val="45985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20C39-2FA4-4EE3-870D-02B33DADA378}" type="datetimeFigureOut">
              <a:rPr lang="en-GB"/>
              <a:pPr>
                <a:defRPr/>
              </a:pPr>
              <a:t>24/05/2016</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30C21CFF-31DD-47A7-A145-7C43EA3476CA}" type="slidenum">
              <a:rPr lang="en-GB"/>
              <a:pPr>
                <a:defRPr/>
              </a:pPr>
              <a:t>‹#›</a:t>
            </a:fld>
            <a:endParaRPr lang="en-GB" dirty="0"/>
          </a:p>
        </p:txBody>
      </p:sp>
    </p:spTree>
    <p:extLst>
      <p:ext uri="{BB962C8B-B14F-4D97-AF65-F5344CB8AC3E}">
        <p14:creationId xmlns:p14="http://schemas.microsoft.com/office/powerpoint/2010/main" val="3111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C5FC2B-F42E-4278-BAC8-ED4196D4E1F6}" type="datetimeFigureOut">
              <a:rPr lang="en-GB"/>
              <a:pPr>
                <a:defRPr/>
              </a:pPr>
              <a:t>24/05/2016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17D766-F9CC-42A0-8B46-3DBE464A2920}" type="slidenum">
              <a:rPr lang="en-GB"/>
              <a:pPr>
                <a:defRPr/>
              </a:pPr>
              <a:t>‹#›</a:t>
            </a:fld>
            <a:endParaRPr lang="en-GB" dirty="0"/>
          </a:p>
        </p:txBody>
      </p:sp>
      <p:sp>
        <p:nvSpPr>
          <p:cNvPr id="7" name="Rectangle 6"/>
          <p:cNvSpPr/>
          <p:nvPr/>
        </p:nvSpPr>
        <p:spPr>
          <a:xfrm>
            <a:off x="0" y="6349549"/>
            <a:ext cx="9144000" cy="513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Connector 7"/>
          <p:cNvCxnSpPr/>
          <p:nvPr/>
        </p:nvCxnSpPr>
        <p:spPr>
          <a:xfrm>
            <a:off x="0" y="6349548"/>
            <a:ext cx="9144000" cy="0"/>
          </a:xfrm>
          <a:prstGeom prst="line">
            <a:avLst/>
          </a:prstGeom>
        </p:spPr>
        <p:style>
          <a:lnRef idx="1">
            <a:schemeClr val="dk1"/>
          </a:lnRef>
          <a:fillRef idx="0">
            <a:schemeClr val="dk1"/>
          </a:fillRef>
          <a:effectRef idx="0">
            <a:schemeClr val="dk1"/>
          </a:effectRef>
          <a:fontRef idx="minor">
            <a:schemeClr val="tx1"/>
          </a:fontRef>
        </p:style>
      </p:cxnSp>
      <p:sp>
        <p:nvSpPr>
          <p:cNvPr id="9" name="Date Placeholder 8"/>
          <p:cNvSpPr>
            <a:spLocks noGrp="1"/>
          </p:cNvSpPr>
          <p:nvPr/>
        </p:nvSpPr>
        <p:spPr>
          <a:xfrm>
            <a:off x="56829" y="6480646"/>
            <a:ext cx="3660546"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2016 AQA. Created by Teachit for AQA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media.cutimes.com/cutimes/article/2015/02/27/cut260704031504img001.jpg"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www.gov.uk/government/publications/cyber-risk-management-a-board-level-responsibility/10-steps-summary"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ran\AppData\Local\Microsoft\Windows\Temporary Internet Files\Content.Outlook\UE10RLAK\AQA_New_logo_strapline_RGB.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226496" y="6442212"/>
            <a:ext cx="81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27584" y="3234683"/>
            <a:ext cx="7584981" cy="416204"/>
          </a:xfrm>
          <a:prstGeom prst="rect">
            <a:avLst/>
          </a:prstGeom>
          <a:noFill/>
        </p:spPr>
        <p:txBody>
          <a:bodyPr wrap="square" rtlCol="0">
            <a:spAutoFit/>
          </a:bodyPr>
          <a:lstStyle/>
          <a:p>
            <a:pPr>
              <a:lnSpc>
                <a:spcPct val="115000"/>
              </a:lnSpc>
              <a:spcAft>
                <a:spcPts val="0"/>
              </a:spcAft>
            </a:pPr>
            <a:r>
              <a:rPr lang="en-GB" sz="2000" b="1" dirty="0" smtClean="0">
                <a:solidFill>
                  <a:schemeClr val="accent1"/>
                </a:solidFill>
                <a:latin typeface="+mn-lt"/>
              </a:rPr>
              <a:t>3.6.2 </a:t>
            </a:r>
            <a:r>
              <a:rPr lang="en-GB" sz="2000" b="1" dirty="0" smtClean="0">
                <a:solidFill>
                  <a:schemeClr val="accent1"/>
                </a:solidFill>
                <a:latin typeface="+mn-lt"/>
                <a:ea typeface="Calibri" panose="020F0502020204030204" pitchFamily="34" charset="0"/>
                <a:cs typeface="Times New Roman" panose="02020603050405020304" pitchFamily="18" charset="0"/>
              </a:rPr>
              <a:t>Methods to detect and prevent cyber security threats</a:t>
            </a:r>
            <a:endParaRPr lang="en-GB" sz="2000" dirty="0">
              <a:solidFill>
                <a:schemeClr val="accent1"/>
              </a:solidFill>
              <a:latin typeface="+mn-lt"/>
              <a:ea typeface="Calibri" panose="020F0502020204030204" pitchFamily="34" charset="0"/>
              <a:cs typeface="Times New Roman" panose="02020603050405020304" pitchFamily="18" charset="0"/>
            </a:endParaRPr>
          </a:p>
        </p:txBody>
      </p:sp>
      <p:sp>
        <p:nvSpPr>
          <p:cNvPr id="7" name="TextBox 6"/>
          <p:cNvSpPr txBox="1"/>
          <p:nvPr/>
        </p:nvSpPr>
        <p:spPr>
          <a:xfrm>
            <a:off x="827584" y="3717032"/>
            <a:ext cx="1261884" cy="461665"/>
          </a:xfrm>
          <a:prstGeom prst="rect">
            <a:avLst/>
          </a:prstGeom>
          <a:noFill/>
        </p:spPr>
        <p:txBody>
          <a:bodyPr wrap="none" rtlCol="0">
            <a:spAutoFit/>
          </a:bodyPr>
          <a:lstStyle/>
          <a:p>
            <a:r>
              <a:rPr lang="en-GB" sz="2400" b="1" dirty="0" smtClean="0">
                <a:solidFill>
                  <a:schemeClr val="accent1"/>
                </a:solidFill>
                <a:latin typeface="+mn-lt"/>
              </a:rPr>
              <a:t>Lesson</a:t>
            </a:r>
            <a:endParaRPr lang="en-GB" sz="2400" b="1" dirty="0">
              <a:solidFill>
                <a:schemeClr val="accent1"/>
              </a:solidFill>
              <a:latin typeface="+mn-lt"/>
            </a:endParaRPr>
          </a:p>
        </p:txBody>
      </p:sp>
      <p:sp>
        <p:nvSpPr>
          <p:cNvPr id="9" name="Rectangle 8"/>
          <p:cNvSpPr/>
          <p:nvPr/>
        </p:nvSpPr>
        <p:spPr>
          <a:xfrm>
            <a:off x="803443" y="2420888"/>
            <a:ext cx="7537114" cy="584775"/>
          </a:xfrm>
          <a:prstGeom prst="rect">
            <a:avLst/>
          </a:prstGeom>
          <a:solidFill>
            <a:schemeClr val="bg1"/>
          </a:solidFill>
          <a:ln w="1905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3200" b="1" spc="50" dirty="0" smtClean="0">
                <a:ln w="11430">
                  <a:solidFill>
                    <a:schemeClr val="bg1"/>
                  </a:solidFill>
                </a:ln>
                <a:solidFill>
                  <a:schemeClr val="accent1"/>
                </a:solidFill>
              </a:rPr>
              <a:t>3.6 </a:t>
            </a:r>
            <a:r>
              <a:rPr lang="en-GB" sz="3200" b="1" spc="50" dirty="0">
                <a:ln w="11430">
                  <a:solidFill>
                    <a:schemeClr val="bg1"/>
                  </a:solidFill>
                </a:ln>
                <a:solidFill>
                  <a:schemeClr val="accent1"/>
                </a:solidFill>
              </a:rPr>
              <a:t>Fundamentals of cyber security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Security measures user guide </a:t>
            </a:r>
            <a:r>
              <a:rPr lang="en-US" sz="2800" dirty="0">
                <a:solidFill>
                  <a:schemeClr val="bg1"/>
                </a:solidFill>
              </a:rPr>
              <a:t>–</a:t>
            </a:r>
            <a:r>
              <a:rPr lang="en-GB" sz="2800" dirty="0" smtClean="0">
                <a:solidFill>
                  <a:schemeClr val="bg1"/>
                </a:solidFill>
                <a:latin typeface="+mn-lt"/>
              </a:rPr>
              <a:t> questions</a:t>
            </a:r>
            <a:endParaRPr lang="en-GB" sz="2800" dirty="0">
              <a:solidFill>
                <a:schemeClr val="bg1"/>
              </a:solidFill>
              <a:latin typeface="+mn-lt"/>
            </a:endParaRPr>
          </a:p>
        </p:txBody>
      </p:sp>
      <p:sp>
        <p:nvSpPr>
          <p:cNvPr id="10" name="Content Placeholder 9"/>
          <p:cNvSpPr>
            <a:spLocks noGrp="1"/>
          </p:cNvSpPr>
          <p:nvPr>
            <p:ph idx="1"/>
          </p:nvPr>
        </p:nvSpPr>
        <p:spPr>
          <a:xfrm>
            <a:off x="628650" y="1196976"/>
            <a:ext cx="7886700" cy="4824312"/>
          </a:xfrm>
          <a:noFill/>
        </p:spPr>
        <p:txBody>
          <a:bodyPr/>
          <a:lstStyle/>
          <a:p>
            <a:pPr>
              <a:buClr>
                <a:schemeClr val="accent1"/>
              </a:buClr>
            </a:pPr>
            <a:r>
              <a:rPr lang="en-GB" sz="2800" dirty="0" smtClean="0"/>
              <a:t>What are </a:t>
            </a:r>
            <a:r>
              <a:rPr lang="en-GB" sz="2800" b="1" dirty="0" smtClean="0"/>
              <a:t>password systems</a:t>
            </a:r>
            <a:r>
              <a:rPr lang="en-GB" sz="2800" dirty="0" smtClean="0"/>
              <a:t>? </a:t>
            </a:r>
          </a:p>
          <a:p>
            <a:pPr>
              <a:buClr>
                <a:schemeClr val="accent1"/>
              </a:buClr>
            </a:pPr>
            <a:endParaRPr lang="en-GB" sz="2800" dirty="0"/>
          </a:p>
          <a:p>
            <a:pPr>
              <a:buClr>
                <a:schemeClr val="accent1"/>
              </a:buClr>
            </a:pPr>
            <a:r>
              <a:rPr lang="en-GB" sz="2800" dirty="0" smtClean="0"/>
              <a:t>Why might they be used? </a:t>
            </a:r>
          </a:p>
          <a:p>
            <a:pPr>
              <a:buClr>
                <a:schemeClr val="accent1"/>
              </a:buClr>
            </a:pPr>
            <a:endParaRPr lang="en-GB" sz="2800" dirty="0"/>
          </a:p>
          <a:p>
            <a:pPr>
              <a:buClr>
                <a:schemeClr val="accent1"/>
              </a:buClr>
            </a:pPr>
            <a:r>
              <a:rPr lang="en-GB" sz="2800" dirty="0" smtClean="0"/>
              <a:t>Give </a:t>
            </a:r>
            <a:r>
              <a:rPr lang="en-GB" sz="2800" dirty="0"/>
              <a:t>an example of when </a:t>
            </a:r>
            <a:r>
              <a:rPr lang="en-US" sz="2800" dirty="0" smtClean="0"/>
              <a:t>they are</a:t>
            </a:r>
            <a:r>
              <a:rPr lang="en-GB" sz="2800" dirty="0" smtClean="0"/>
              <a:t> </a:t>
            </a:r>
            <a:r>
              <a:rPr lang="en-GB" sz="2800" dirty="0"/>
              <a:t>used.</a:t>
            </a:r>
          </a:p>
          <a:p>
            <a:pPr>
              <a:buClr>
                <a:schemeClr val="accent1"/>
              </a:buClr>
            </a:pPr>
            <a:endParaRPr lang="en-GB" sz="2800" dirty="0" smtClean="0"/>
          </a:p>
          <a:p>
            <a:pPr>
              <a:buClr>
                <a:schemeClr val="accent1"/>
              </a:buClr>
            </a:pPr>
            <a:r>
              <a:rPr lang="en-GB" sz="2800" dirty="0" smtClean="0"/>
              <a:t>How will password systems prevent </a:t>
            </a:r>
            <a:r>
              <a:rPr lang="en-GB" sz="2800" dirty="0" smtClean="0"/>
              <a:t>cyber security </a:t>
            </a:r>
            <a:r>
              <a:rPr lang="en-GB" sz="2800" dirty="0" smtClean="0"/>
              <a:t>threats? </a:t>
            </a:r>
            <a:endParaRPr lang="en-GB" sz="2800" dirty="0"/>
          </a:p>
          <a:p>
            <a:pPr>
              <a:buClr>
                <a:schemeClr val="accent1"/>
              </a:buClr>
            </a:pPr>
            <a:endParaRPr lang="en-GB" sz="2800" dirty="0"/>
          </a:p>
        </p:txBody>
      </p:sp>
    </p:spTree>
    <p:extLst>
      <p:ext uri="{BB962C8B-B14F-4D97-AF65-F5344CB8AC3E}">
        <p14:creationId xmlns:p14="http://schemas.microsoft.com/office/powerpoint/2010/main" val="196711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Security measures user guide </a:t>
            </a:r>
            <a:r>
              <a:rPr lang="en-US" sz="2800" dirty="0">
                <a:solidFill>
                  <a:schemeClr val="bg1"/>
                </a:solidFill>
              </a:rPr>
              <a:t>–</a:t>
            </a:r>
            <a:r>
              <a:rPr lang="en-GB" sz="2800" dirty="0" smtClean="0">
                <a:solidFill>
                  <a:schemeClr val="bg1"/>
                </a:solidFill>
                <a:latin typeface="+mn-lt"/>
              </a:rPr>
              <a:t> </a:t>
            </a:r>
            <a:r>
              <a:rPr lang="en-GB" sz="2800" dirty="0">
                <a:solidFill>
                  <a:schemeClr val="bg1"/>
                </a:solidFill>
                <a:latin typeface="+mn-lt"/>
              </a:rPr>
              <a:t>questions</a:t>
            </a:r>
          </a:p>
        </p:txBody>
      </p:sp>
      <p:sp>
        <p:nvSpPr>
          <p:cNvPr id="10" name="Content Placeholder 9"/>
          <p:cNvSpPr>
            <a:spLocks noGrp="1"/>
          </p:cNvSpPr>
          <p:nvPr>
            <p:ph idx="1"/>
          </p:nvPr>
        </p:nvSpPr>
        <p:spPr>
          <a:xfrm>
            <a:off x="628650" y="1196976"/>
            <a:ext cx="7886700" cy="4248248"/>
          </a:xfrm>
          <a:noFill/>
        </p:spPr>
        <p:txBody>
          <a:bodyPr/>
          <a:lstStyle/>
          <a:p>
            <a:pPr>
              <a:buClr>
                <a:schemeClr val="accent1"/>
              </a:buClr>
            </a:pPr>
            <a:r>
              <a:rPr lang="en-GB" sz="2800" dirty="0" smtClean="0"/>
              <a:t>What is </a:t>
            </a:r>
            <a:r>
              <a:rPr lang="en-GB" sz="2800" b="1" dirty="0" smtClean="0"/>
              <a:t>CAPTCHA</a:t>
            </a:r>
            <a:r>
              <a:rPr lang="en-GB" sz="2800" dirty="0" smtClean="0"/>
              <a:t> (or similar)? </a:t>
            </a:r>
          </a:p>
          <a:p>
            <a:pPr>
              <a:buClr>
                <a:schemeClr val="accent1"/>
              </a:buClr>
            </a:pPr>
            <a:endParaRPr lang="en-GB" sz="2800" dirty="0"/>
          </a:p>
          <a:p>
            <a:pPr>
              <a:buClr>
                <a:schemeClr val="accent1"/>
              </a:buClr>
            </a:pPr>
            <a:r>
              <a:rPr lang="en-GB" sz="2800" dirty="0" smtClean="0"/>
              <a:t>Give </a:t>
            </a:r>
            <a:r>
              <a:rPr lang="en-GB" sz="2800" dirty="0"/>
              <a:t>an example of when </a:t>
            </a:r>
            <a:r>
              <a:rPr lang="en-US" sz="2800" dirty="0" smtClean="0"/>
              <a:t>i</a:t>
            </a:r>
            <a:r>
              <a:rPr lang="en-GB" sz="2800" dirty="0" smtClean="0"/>
              <a:t>t </a:t>
            </a:r>
            <a:r>
              <a:rPr lang="en-GB" sz="2800" dirty="0"/>
              <a:t>is used.</a:t>
            </a:r>
            <a:endParaRPr lang="en-GB" sz="2800" dirty="0" smtClean="0"/>
          </a:p>
          <a:p>
            <a:pPr>
              <a:buClr>
                <a:schemeClr val="accent1"/>
              </a:buClr>
            </a:pPr>
            <a:endParaRPr lang="en-GB" sz="2800" dirty="0"/>
          </a:p>
          <a:p>
            <a:pPr>
              <a:buClr>
                <a:schemeClr val="accent1"/>
              </a:buClr>
            </a:pPr>
            <a:r>
              <a:rPr lang="en-GB" sz="2800" dirty="0" smtClean="0"/>
              <a:t>Why is it used?</a:t>
            </a:r>
          </a:p>
          <a:p>
            <a:pPr>
              <a:buClr>
                <a:schemeClr val="accent1"/>
              </a:buClr>
            </a:pPr>
            <a:endParaRPr lang="en-GB" sz="2800" dirty="0" smtClean="0"/>
          </a:p>
          <a:p>
            <a:pPr>
              <a:buClr>
                <a:schemeClr val="accent1"/>
              </a:buClr>
            </a:pPr>
            <a:r>
              <a:rPr lang="en-GB" sz="2800" dirty="0" smtClean="0"/>
              <a:t>How does CAPTCHA prevent or detect </a:t>
            </a:r>
            <a:r>
              <a:rPr lang="en-GB" sz="2800" dirty="0" smtClean="0"/>
              <a:t>cyber security </a:t>
            </a:r>
            <a:r>
              <a:rPr lang="en-GB" sz="2800" dirty="0" smtClean="0"/>
              <a:t>threats? </a:t>
            </a:r>
            <a:endParaRPr lang="en-GB" sz="2800" dirty="0"/>
          </a:p>
          <a:p>
            <a:pPr>
              <a:buClr>
                <a:schemeClr val="accent1"/>
              </a:buClr>
            </a:pPr>
            <a:endParaRPr lang="en-GB" sz="2800" dirty="0"/>
          </a:p>
        </p:txBody>
      </p:sp>
    </p:spTree>
    <p:extLst>
      <p:ext uri="{BB962C8B-B14F-4D97-AF65-F5344CB8AC3E}">
        <p14:creationId xmlns:p14="http://schemas.microsoft.com/office/powerpoint/2010/main" val="315338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Security measures user guide </a:t>
            </a:r>
            <a:r>
              <a:rPr lang="en-US" sz="2800" dirty="0">
                <a:solidFill>
                  <a:schemeClr val="bg1"/>
                </a:solidFill>
              </a:rPr>
              <a:t>–</a:t>
            </a:r>
            <a:r>
              <a:rPr lang="en-GB" sz="2800" dirty="0" smtClean="0">
                <a:solidFill>
                  <a:schemeClr val="bg1"/>
                </a:solidFill>
                <a:latin typeface="+mn-lt"/>
              </a:rPr>
              <a:t> </a:t>
            </a:r>
            <a:r>
              <a:rPr lang="en-GB" sz="2800" dirty="0">
                <a:solidFill>
                  <a:schemeClr val="bg1"/>
                </a:solidFill>
                <a:latin typeface="+mn-lt"/>
              </a:rPr>
              <a:t>questions</a:t>
            </a:r>
          </a:p>
        </p:txBody>
      </p:sp>
      <p:sp>
        <p:nvSpPr>
          <p:cNvPr id="10" name="Content Placeholder 9"/>
          <p:cNvSpPr>
            <a:spLocks noGrp="1"/>
          </p:cNvSpPr>
          <p:nvPr>
            <p:ph idx="1"/>
          </p:nvPr>
        </p:nvSpPr>
        <p:spPr>
          <a:xfrm>
            <a:off x="628650" y="1196976"/>
            <a:ext cx="7886700" cy="4248248"/>
          </a:xfrm>
          <a:noFill/>
        </p:spPr>
        <p:txBody>
          <a:bodyPr/>
          <a:lstStyle/>
          <a:p>
            <a:pPr>
              <a:buClr>
                <a:schemeClr val="accent1"/>
              </a:buClr>
            </a:pPr>
            <a:r>
              <a:rPr lang="en-GB" sz="2800" dirty="0" smtClean="0"/>
              <a:t>What is an </a:t>
            </a:r>
            <a:r>
              <a:rPr lang="en-GB" sz="2800" b="1" dirty="0" smtClean="0"/>
              <a:t>email confirmation </a:t>
            </a:r>
            <a:r>
              <a:rPr lang="en-GB" sz="2800" dirty="0" smtClean="0"/>
              <a:t>that confirms a user’s identity? </a:t>
            </a:r>
          </a:p>
          <a:p>
            <a:pPr>
              <a:buClr>
                <a:schemeClr val="accent1"/>
              </a:buClr>
            </a:pPr>
            <a:endParaRPr lang="en-GB" sz="2800" dirty="0"/>
          </a:p>
          <a:p>
            <a:pPr>
              <a:buClr>
                <a:schemeClr val="accent1"/>
              </a:buClr>
            </a:pPr>
            <a:r>
              <a:rPr lang="en-GB" sz="2800" dirty="0" smtClean="0"/>
              <a:t>Why is it used? Give an example of when </a:t>
            </a:r>
            <a:r>
              <a:rPr lang="en-US" sz="2800" dirty="0"/>
              <a:t>i</a:t>
            </a:r>
            <a:r>
              <a:rPr lang="en-GB" sz="2800" dirty="0" smtClean="0"/>
              <a:t>t is used.</a:t>
            </a:r>
          </a:p>
          <a:p>
            <a:pPr>
              <a:buClr>
                <a:schemeClr val="accent1"/>
              </a:buClr>
            </a:pPr>
            <a:endParaRPr lang="en-GB" sz="2800" dirty="0" smtClean="0"/>
          </a:p>
          <a:p>
            <a:pPr>
              <a:buClr>
                <a:schemeClr val="accent1"/>
              </a:buClr>
            </a:pPr>
            <a:r>
              <a:rPr lang="en-GB" sz="2800" dirty="0" smtClean="0"/>
              <a:t>How does the email confirmation prevent or detect </a:t>
            </a:r>
            <a:r>
              <a:rPr lang="en-GB" sz="2800" dirty="0" smtClean="0"/>
              <a:t>cyber security </a:t>
            </a:r>
            <a:r>
              <a:rPr lang="en-GB" sz="2800" dirty="0" smtClean="0"/>
              <a:t>threats? </a:t>
            </a:r>
            <a:endParaRPr lang="en-GB" sz="2800" dirty="0"/>
          </a:p>
          <a:p>
            <a:pPr>
              <a:buClr>
                <a:schemeClr val="accent1"/>
              </a:buClr>
            </a:pPr>
            <a:endParaRPr lang="en-GB" sz="2800" dirty="0"/>
          </a:p>
        </p:txBody>
      </p:sp>
    </p:spTree>
    <p:extLst>
      <p:ext uri="{BB962C8B-B14F-4D97-AF65-F5344CB8AC3E}">
        <p14:creationId xmlns:p14="http://schemas.microsoft.com/office/powerpoint/2010/main" val="405659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Security measures user guide </a:t>
            </a:r>
            <a:r>
              <a:rPr lang="en-US" sz="2800" dirty="0">
                <a:solidFill>
                  <a:schemeClr val="bg1"/>
                </a:solidFill>
              </a:rPr>
              <a:t>–</a:t>
            </a:r>
            <a:r>
              <a:rPr lang="en-GB" sz="2800" dirty="0" smtClean="0">
                <a:solidFill>
                  <a:schemeClr val="bg1"/>
                </a:solidFill>
                <a:latin typeface="+mn-lt"/>
              </a:rPr>
              <a:t> </a:t>
            </a:r>
            <a:r>
              <a:rPr lang="en-GB" sz="2800" dirty="0">
                <a:solidFill>
                  <a:schemeClr val="bg1"/>
                </a:solidFill>
                <a:latin typeface="+mn-lt"/>
              </a:rPr>
              <a:t>questions</a:t>
            </a:r>
          </a:p>
        </p:txBody>
      </p:sp>
      <p:sp>
        <p:nvSpPr>
          <p:cNvPr id="10" name="Content Placeholder 9"/>
          <p:cNvSpPr>
            <a:spLocks noGrp="1"/>
          </p:cNvSpPr>
          <p:nvPr>
            <p:ph idx="1"/>
          </p:nvPr>
        </p:nvSpPr>
        <p:spPr>
          <a:xfrm>
            <a:off x="628650" y="1196976"/>
            <a:ext cx="7886700" cy="4248248"/>
          </a:xfrm>
          <a:noFill/>
        </p:spPr>
        <p:txBody>
          <a:bodyPr/>
          <a:lstStyle/>
          <a:p>
            <a:pPr>
              <a:buClr>
                <a:schemeClr val="accent1"/>
              </a:buClr>
            </a:pPr>
            <a:r>
              <a:rPr lang="en-GB" sz="2800" dirty="0" smtClean="0"/>
              <a:t>What are </a:t>
            </a:r>
            <a:r>
              <a:rPr lang="en-GB" sz="2800" b="1" dirty="0" smtClean="0"/>
              <a:t>automatic software updates</a:t>
            </a:r>
            <a:r>
              <a:rPr lang="en-GB" sz="2800" dirty="0" smtClean="0"/>
              <a:t>? </a:t>
            </a:r>
          </a:p>
          <a:p>
            <a:pPr>
              <a:buClr>
                <a:schemeClr val="accent1"/>
              </a:buClr>
            </a:pPr>
            <a:endParaRPr lang="en-GB" sz="2800" dirty="0"/>
          </a:p>
          <a:p>
            <a:pPr>
              <a:buClr>
                <a:schemeClr val="accent1"/>
              </a:buClr>
            </a:pPr>
            <a:r>
              <a:rPr lang="en-GB" sz="2800" dirty="0" smtClean="0"/>
              <a:t>Why are they used? Give an example of when they are used.</a:t>
            </a:r>
          </a:p>
          <a:p>
            <a:pPr>
              <a:buClr>
                <a:schemeClr val="accent1"/>
              </a:buClr>
            </a:pPr>
            <a:endParaRPr lang="en-GB" sz="2800" dirty="0" smtClean="0"/>
          </a:p>
          <a:p>
            <a:pPr>
              <a:buClr>
                <a:schemeClr val="accent1"/>
              </a:buClr>
            </a:pPr>
            <a:r>
              <a:rPr lang="en-GB" sz="2800" dirty="0" smtClean="0"/>
              <a:t>How do automatic software updates prevent or detect </a:t>
            </a:r>
            <a:r>
              <a:rPr lang="en-GB" sz="2800" dirty="0" smtClean="0"/>
              <a:t>cyber security </a:t>
            </a:r>
            <a:r>
              <a:rPr lang="en-GB" sz="2800" dirty="0" smtClean="0"/>
              <a:t>threats? </a:t>
            </a:r>
            <a:endParaRPr lang="en-GB" sz="2800" dirty="0"/>
          </a:p>
          <a:p>
            <a:pPr>
              <a:buClr>
                <a:schemeClr val="accent1"/>
              </a:buClr>
            </a:pPr>
            <a:endParaRPr lang="en-GB" sz="2800" dirty="0"/>
          </a:p>
        </p:txBody>
      </p:sp>
    </p:spTree>
    <p:extLst>
      <p:ext uri="{BB962C8B-B14F-4D97-AF65-F5344CB8AC3E}">
        <p14:creationId xmlns:p14="http://schemas.microsoft.com/office/powerpoint/2010/main" val="2517217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Plenary – Draw quickly</a:t>
            </a:r>
            <a:endParaRPr lang="en-GB" sz="2800" dirty="0">
              <a:solidFill>
                <a:schemeClr val="bg1"/>
              </a:solidFill>
              <a:latin typeface="+mn-lt"/>
            </a:endParaRPr>
          </a:p>
        </p:txBody>
      </p:sp>
      <p:sp>
        <p:nvSpPr>
          <p:cNvPr id="8" name="Content Placeholder 2"/>
          <p:cNvSpPr txBox="1">
            <a:spLocks/>
          </p:cNvSpPr>
          <p:nvPr/>
        </p:nvSpPr>
        <p:spPr>
          <a:xfrm>
            <a:off x="628650" y="1196975"/>
            <a:ext cx="7886700" cy="438173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dirty="0" smtClean="0"/>
              <a:t>In pairs:</a:t>
            </a:r>
          </a:p>
          <a:p>
            <a:pPr>
              <a:buClr>
                <a:schemeClr val="accent1"/>
              </a:buClr>
            </a:pPr>
            <a:endParaRPr lang="en-GB" sz="2800" b="1" dirty="0" smtClean="0"/>
          </a:p>
          <a:p>
            <a:pPr>
              <a:buClr>
                <a:schemeClr val="accent1"/>
              </a:buClr>
            </a:pPr>
            <a:r>
              <a:rPr lang="en-GB" sz="2800" b="1" dirty="0" smtClean="0"/>
              <a:t>Person A </a:t>
            </a:r>
            <a:r>
              <a:rPr lang="en-GB" sz="2800" dirty="0" smtClean="0"/>
              <a:t>draws an image that represents one security measure.</a:t>
            </a:r>
            <a:endParaRPr lang="en-GB" sz="2800" dirty="0"/>
          </a:p>
          <a:p>
            <a:pPr>
              <a:buClr>
                <a:schemeClr val="accent1"/>
              </a:buClr>
            </a:pPr>
            <a:endParaRPr lang="en-GB" sz="2800" b="1" dirty="0" smtClean="0"/>
          </a:p>
          <a:p>
            <a:pPr>
              <a:buClr>
                <a:schemeClr val="accent1"/>
              </a:buClr>
            </a:pPr>
            <a:r>
              <a:rPr lang="en-GB" sz="2800" b="1" dirty="0" smtClean="0"/>
              <a:t>Person B </a:t>
            </a:r>
            <a:r>
              <a:rPr lang="en-GB" sz="2800" dirty="0" smtClean="0"/>
              <a:t>guesses which security measure they are drawing.</a:t>
            </a:r>
          </a:p>
        </p:txBody>
      </p:sp>
      <p:sp>
        <p:nvSpPr>
          <p:cNvPr id="9" name="Rectangle 8"/>
          <p:cNvSpPr/>
          <p:nvPr/>
        </p:nvSpPr>
        <p:spPr>
          <a:xfrm>
            <a:off x="628650" y="4821138"/>
            <a:ext cx="7886700" cy="6919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628650" y="4825254"/>
            <a:ext cx="7886700" cy="691978"/>
          </a:xfrm>
          <a:prstGeom prst="rect">
            <a:avLst/>
          </a:prstGeom>
          <a:gradFill flip="none" rotWithShape="1">
            <a:gsLst>
              <a:gs pos="8000">
                <a:schemeClr val="accent1">
                  <a:lumMod val="40000"/>
                  <a:lumOff val="60000"/>
                </a:schemeClr>
              </a:gs>
              <a:gs pos="26000">
                <a:schemeClr val="accent1">
                  <a:lumMod val="60000"/>
                  <a:lumOff val="40000"/>
                </a:schemeClr>
              </a:gs>
              <a:gs pos="69000">
                <a:schemeClr val="accent1"/>
              </a:gs>
              <a:gs pos="97000">
                <a:schemeClr val="accent1">
                  <a:lumMod val="7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TextBox 13"/>
          <p:cNvSpPr txBox="1"/>
          <p:nvPr/>
        </p:nvSpPr>
        <p:spPr>
          <a:xfrm>
            <a:off x="594360" y="4859145"/>
            <a:ext cx="7920990" cy="646331"/>
          </a:xfrm>
          <a:prstGeom prst="rect">
            <a:avLst/>
          </a:prstGeom>
          <a:noFill/>
        </p:spPr>
        <p:txBody>
          <a:bodyPr wrap="square" rtlCol="0">
            <a:spAutoFit/>
          </a:bodyPr>
          <a:lstStyle/>
          <a:p>
            <a:pPr algn="ctr"/>
            <a:r>
              <a:rPr lang="en-GB" sz="3600" b="1" dirty="0" smtClean="0">
                <a:solidFill>
                  <a:schemeClr val="bg1"/>
                </a:solidFill>
                <a:latin typeface="+mn-lt"/>
              </a:rPr>
              <a:t>TIME UP</a:t>
            </a:r>
            <a:endParaRPr lang="en-GB" sz="3600" b="1" dirty="0">
              <a:solidFill>
                <a:schemeClr val="bg1"/>
              </a:solidFill>
              <a:latin typeface="+mn-lt"/>
            </a:endParaRPr>
          </a:p>
        </p:txBody>
      </p:sp>
      <p:sp>
        <p:nvSpPr>
          <p:cNvPr id="15" name="Rounded Rectangle 14"/>
          <p:cNvSpPr/>
          <p:nvPr/>
        </p:nvSpPr>
        <p:spPr>
          <a:xfrm>
            <a:off x="3655695" y="5605616"/>
            <a:ext cx="1798320" cy="487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Start</a:t>
            </a:r>
            <a:endParaRPr lang="en-GB" sz="2800" b="1" dirty="0"/>
          </a:p>
        </p:txBody>
      </p:sp>
    </p:spTree>
    <p:extLst>
      <p:ext uri="{BB962C8B-B14F-4D97-AF65-F5344CB8AC3E}">
        <p14:creationId xmlns:p14="http://schemas.microsoft.com/office/powerpoint/2010/main" val="22296352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60000"/>
                                        <p:tgtEl>
                                          <p:spTgt spid="13"/>
                                        </p:tgtEl>
                                      </p:cBhvr>
                                    </p:animEffect>
                                  </p:childTnLst>
                                </p:cTn>
                              </p:par>
                            </p:childTnLst>
                          </p:cTn>
                        </p:par>
                        <p:par>
                          <p:cTn id="8" fill="hold">
                            <p:stCondLst>
                              <p:cond delay="60000"/>
                            </p:stCondLst>
                            <p:childTnLst>
                              <p:par>
                                <p:cTn id="9" presetID="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childTnLst>
        </p:cTn>
      </p:par>
    </p:tnLst>
    <p:bldLst>
      <p:bldP spid="13"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a:t>
            </a:r>
            <a:endParaRPr lang="en-GB" sz="2800" dirty="0">
              <a:solidFill>
                <a:schemeClr val="bg1"/>
              </a:solidFill>
              <a:latin typeface="+mn-lt"/>
            </a:endParaRPr>
          </a:p>
        </p:txBody>
      </p:sp>
      <p:sp>
        <p:nvSpPr>
          <p:cNvPr id="3" name="Content Placeholder 2"/>
          <p:cNvSpPr txBox="1">
            <a:spLocks/>
          </p:cNvSpPr>
          <p:nvPr/>
        </p:nvSpPr>
        <p:spPr>
          <a:xfrm>
            <a:off x="628650" y="1199430"/>
            <a:ext cx="7886700" cy="280563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Look at the pictures and identify the security measures.</a:t>
            </a:r>
          </a:p>
        </p:txBody>
      </p:sp>
      <p:sp>
        <p:nvSpPr>
          <p:cNvPr id="4" name="Rectangle 3"/>
          <p:cNvSpPr/>
          <p:nvPr/>
        </p:nvSpPr>
        <p:spPr>
          <a:xfrm>
            <a:off x="628650" y="4821138"/>
            <a:ext cx="7886700" cy="6919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p:cNvSpPr/>
          <p:nvPr/>
        </p:nvSpPr>
        <p:spPr>
          <a:xfrm>
            <a:off x="628650" y="4825254"/>
            <a:ext cx="7886700" cy="691978"/>
          </a:xfrm>
          <a:prstGeom prst="rect">
            <a:avLst/>
          </a:prstGeom>
          <a:gradFill flip="none" rotWithShape="1">
            <a:gsLst>
              <a:gs pos="8000">
                <a:schemeClr val="accent1">
                  <a:lumMod val="40000"/>
                  <a:lumOff val="60000"/>
                </a:schemeClr>
              </a:gs>
              <a:gs pos="26000">
                <a:schemeClr val="accent1">
                  <a:lumMod val="60000"/>
                  <a:lumOff val="40000"/>
                </a:schemeClr>
              </a:gs>
              <a:gs pos="69000">
                <a:schemeClr val="accent1"/>
              </a:gs>
              <a:gs pos="97000">
                <a:schemeClr val="accent1">
                  <a:lumMod val="7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594360" y="4859145"/>
            <a:ext cx="7920990" cy="646331"/>
          </a:xfrm>
          <a:prstGeom prst="rect">
            <a:avLst/>
          </a:prstGeom>
          <a:noFill/>
        </p:spPr>
        <p:txBody>
          <a:bodyPr wrap="square" rtlCol="0">
            <a:spAutoFit/>
          </a:bodyPr>
          <a:lstStyle/>
          <a:p>
            <a:pPr algn="ctr"/>
            <a:r>
              <a:rPr lang="en-GB" sz="3600" b="1" dirty="0" smtClean="0">
                <a:solidFill>
                  <a:schemeClr val="bg1"/>
                </a:solidFill>
                <a:latin typeface="+mn-lt"/>
              </a:rPr>
              <a:t>TIME UP</a:t>
            </a:r>
            <a:endParaRPr lang="en-GB" sz="3600" b="1" dirty="0">
              <a:solidFill>
                <a:schemeClr val="bg1"/>
              </a:solidFill>
              <a:latin typeface="+mn-lt"/>
            </a:endParaRPr>
          </a:p>
        </p:txBody>
      </p:sp>
      <p:sp>
        <p:nvSpPr>
          <p:cNvPr id="7" name="Rounded Rectangle 6"/>
          <p:cNvSpPr/>
          <p:nvPr/>
        </p:nvSpPr>
        <p:spPr>
          <a:xfrm>
            <a:off x="3655695" y="5605616"/>
            <a:ext cx="1798320" cy="487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Start</a:t>
            </a:r>
            <a:endParaRPr lang="en-GB" sz="2800" b="1" dirty="0"/>
          </a:p>
        </p:txBody>
      </p:sp>
      <p:sp>
        <p:nvSpPr>
          <p:cNvPr id="14" name="TextBox 13"/>
          <p:cNvSpPr txBox="1"/>
          <p:nvPr/>
        </p:nvSpPr>
        <p:spPr>
          <a:xfrm>
            <a:off x="6405226" y="2630393"/>
            <a:ext cx="2127587" cy="36933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dirty="0" smtClean="0">
                <a:latin typeface="+mn-lt"/>
                <a:cs typeface="Arial" panose="020B0604020202020204" pitchFamily="34" charset="0"/>
              </a:rPr>
              <a:t>Password systems</a:t>
            </a:r>
            <a:endParaRPr lang="en-GB" dirty="0">
              <a:latin typeface="+mn-lt"/>
              <a:cs typeface="Arial" panose="020B0604020202020204" pitchFamily="34" charset="0"/>
            </a:endParaRPr>
          </a:p>
        </p:txBody>
      </p:sp>
      <p:sp>
        <p:nvSpPr>
          <p:cNvPr id="15" name="TextBox 14"/>
          <p:cNvSpPr txBox="1"/>
          <p:nvPr/>
        </p:nvSpPr>
        <p:spPr>
          <a:xfrm>
            <a:off x="6386861" y="4057348"/>
            <a:ext cx="2145952" cy="646331"/>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dirty="0" smtClean="0">
                <a:latin typeface="+mn-lt"/>
                <a:cs typeface="Arial" panose="020B0604020202020204" pitchFamily="34" charset="0"/>
              </a:rPr>
              <a:t>Automatic software updates</a:t>
            </a:r>
            <a:endParaRPr lang="en-GB" dirty="0">
              <a:latin typeface="+mn-lt"/>
              <a:cs typeface="Arial" panose="020B0604020202020204" pitchFamily="34" charset="0"/>
            </a:endParaRPr>
          </a:p>
        </p:txBody>
      </p:sp>
      <p:sp>
        <p:nvSpPr>
          <p:cNvPr id="16" name="TextBox 15"/>
          <p:cNvSpPr txBox="1"/>
          <p:nvPr/>
        </p:nvSpPr>
        <p:spPr>
          <a:xfrm>
            <a:off x="7173162" y="3106045"/>
            <a:ext cx="1359651" cy="36933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dirty="0" smtClean="0">
                <a:latin typeface="+mn-lt"/>
                <a:cs typeface="Arial" panose="020B0604020202020204" pitchFamily="34" charset="0"/>
              </a:rPr>
              <a:t>CAPTCHA</a:t>
            </a:r>
            <a:endParaRPr lang="en-GB" dirty="0">
              <a:latin typeface="+mn-lt"/>
              <a:cs typeface="Arial" panose="020B0604020202020204" pitchFamily="34" charset="0"/>
            </a:endParaRPr>
          </a:p>
        </p:txBody>
      </p:sp>
      <p:sp>
        <p:nvSpPr>
          <p:cNvPr id="17" name="TextBox 16"/>
          <p:cNvSpPr txBox="1"/>
          <p:nvPr/>
        </p:nvSpPr>
        <p:spPr>
          <a:xfrm>
            <a:off x="7192260" y="3581697"/>
            <a:ext cx="1340553" cy="36933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dirty="0" smtClean="0">
                <a:latin typeface="+mn-lt"/>
                <a:cs typeface="Arial" panose="020B0604020202020204" pitchFamily="34" charset="0"/>
              </a:rPr>
              <a:t>Biometrics</a:t>
            </a:r>
            <a:endParaRPr lang="en-GB" dirty="0">
              <a:latin typeface="+mn-lt"/>
              <a:cs typeface="Arial" panose="020B0604020202020204" pitchFamily="34" charset="0"/>
            </a:endParaRPr>
          </a:p>
        </p:txBody>
      </p:sp>
      <p:sp>
        <p:nvSpPr>
          <p:cNvPr id="18" name="TextBox 17"/>
          <p:cNvSpPr txBox="1"/>
          <p:nvPr/>
        </p:nvSpPr>
        <p:spPr>
          <a:xfrm>
            <a:off x="6156176" y="1877742"/>
            <a:ext cx="2376637" cy="646331"/>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dirty="0" smtClean="0">
                <a:latin typeface="+mn-lt"/>
                <a:cs typeface="Arial" panose="020B0604020202020204" pitchFamily="34" charset="0"/>
              </a:rPr>
              <a:t>Email confirmations to confirm identity</a:t>
            </a:r>
            <a:endParaRPr lang="en-GB" dirty="0">
              <a:latin typeface="+mn-lt"/>
              <a:cs typeface="Arial" panose="020B0604020202020204" pitchFamily="34" charset="0"/>
            </a:endParaRPr>
          </a:p>
        </p:txBody>
      </p:sp>
      <p:pic>
        <p:nvPicPr>
          <p:cNvPr id="19" name="Picture 18"/>
          <p:cNvPicPr>
            <a:picLocks noChangeAspect="1"/>
          </p:cNvPicPr>
          <p:nvPr/>
        </p:nvPicPr>
        <p:blipFill rotWithShape="1">
          <a:blip r:embed="rId3" cstate="print">
            <a:extLst>
              <a:ext uri="{28A0092B-C50C-407E-A947-70E740481C1C}">
                <a14:useLocalDpi xmlns:a14="http://schemas.microsoft.com/office/drawing/2010/main" val="0"/>
              </a:ext>
            </a:extLst>
          </a:blip>
          <a:srcRect b="16311"/>
          <a:stretch/>
        </p:blipFill>
        <p:spPr>
          <a:xfrm>
            <a:off x="4554855" y="3173950"/>
            <a:ext cx="1671558" cy="1206563"/>
          </a:xfrm>
          <a:prstGeom prst="rect">
            <a:avLst/>
          </a:prstGeom>
        </p:spPr>
      </p:pic>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51579" y="3449033"/>
            <a:ext cx="1739862" cy="1101913"/>
          </a:xfrm>
          <a:prstGeom prst="rect">
            <a:avLst/>
          </a:prstGeom>
          <a:ln>
            <a:solidFill>
              <a:schemeClr val="accent1"/>
            </a:solidFill>
          </a:ln>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3102225"/>
            <a:ext cx="1920971" cy="1010059"/>
          </a:xfrm>
          <a:prstGeom prst="rect">
            <a:avLst/>
          </a:prstGeom>
          <a:ln>
            <a:solidFill>
              <a:schemeClr val="accent1"/>
            </a:solidFill>
          </a:ln>
        </p:spPr>
      </p:pic>
      <p:pic>
        <p:nvPicPr>
          <p:cNvPr id="2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86712" y="1757219"/>
            <a:ext cx="2242392" cy="1242506"/>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pic>
        <p:nvPicPr>
          <p:cNvPr id="23" name="Picture 2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8650" y="1894561"/>
            <a:ext cx="2817467" cy="1003293"/>
          </a:xfrm>
          <a:prstGeom prst="rect">
            <a:avLst/>
          </a:prstGeom>
          <a:ln>
            <a:solidFill>
              <a:schemeClr val="accent1"/>
            </a:solidFill>
          </a:ln>
        </p:spPr>
      </p:pic>
    </p:spTree>
    <p:extLst>
      <p:ext uri="{BB962C8B-B14F-4D97-AF65-F5344CB8AC3E}">
        <p14:creationId xmlns:p14="http://schemas.microsoft.com/office/powerpoint/2010/main" val="31976215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80000"/>
                                        <p:tgtEl>
                                          <p:spTgt spid="5"/>
                                        </p:tgtEl>
                                      </p:cBhvr>
                                    </p:animEffect>
                                  </p:childTnLst>
                                </p:cTn>
                              </p:par>
                            </p:childTnLst>
                          </p:cTn>
                        </p:par>
                        <p:par>
                          <p:cTn id="8" fill="hold">
                            <p:stCondLst>
                              <p:cond delay="1800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bldLst>
      <p:bldP spid="5"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9137" y="1322833"/>
            <a:ext cx="3805062" cy="1354973"/>
          </a:xfrm>
          <a:prstGeom prst="rect">
            <a:avLst/>
          </a:prstGeom>
          <a:ln>
            <a:solidFill>
              <a:schemeClr val="accent1"/>
            </a:solidFill>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0649" y="4118774"/>
            <a:ext cx="2905125" cy="1609725"/>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8650" y="1540823"/>
            <a:ext cx="2255758" cy="1945592"/>
          </a:xfrm>
          <a:prstGeom prst="rect">
            <a:avLst/>
          </a:prstGeom>
        </p:spPr>
      </p:pic>
      <p:sp>
        <p:nvSpPr>
          <p:cNvPr id="3"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 Answers</a:t>
            </a:r>
            <a:endParaRPr lang="en-GB" sz="2800" dirty="0">
              <a:solidFill>
                <a:schemeClr val="bg1"/>
              </a:solidFill>
              <a:latin typeface="+mn-lt"/>
            </a:endParaRPr>
          </a:p>
        </p:txBody>
      </p:sp>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9023" y="3972402"/>
            <a:ext cx="2952381" cy="1552381"/>
          </a:xfrm>
          <a:prstGeom prst="rect">
            <a:avLst/>
          </a:prstGeom>
          <a:ln>
            <a:solidFill>
              <a:schemeClr val="accent1"/>
            </a:solidFill>
          </a:ln>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70190" y="3443194"/>
            <a:ext cx="2000000" cy="1266667"/>
          </a:xfrm>
          <a:prstGeom prst="rect">
            <a:avLst/>
          </a:prstGeom>
          <a:ln>
            <a:solidFill>
              <a:schemeClr val="accent1"/>
            </a:solidFill>
          </a:ln>
        </p:spPr>
      </p:pic>
      <p:sp>
        <p:nvSpPr>
          <p:cNvPr id="14" name="TextBox 13"/>
          <p:cNvSpPr txBox="1"/>
          <p:nvPr/>
        </p:nvSpPr>
        <p:spPr>
          <a:xfrm>
            <a:off x="6729857" y="2132856"/>
            <a:ext cx="2160240" cy="1015663"/>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000" dirty="0" smtClean="0">
                <a:latin typeface="+mn-lt"/>
                <a:cs typeface="Arial" panose="020B0604020202020204" pitchFamily="34" charset="0"/>
              </a:rPr>
              <a:t>Email confirmations to confirm identity</a:t>
            </a:r>
            <a:endParaRPr lang="en-GB" sz="2000" dirty="0">
              <a:latin typeface="+mn-lt"/>
              <a:cs typeface="Arial" panose="020B0604020202020204" pitchFamily="34" charset="0"/>
            </a:endParaRPr>
          </a:p>
        </p:txBody>
      </p:sp>
      <p:sp>
        <p:nvSpPr>
          <p:cNvPr id="15" name="TextBox 14"/>
          <p:cNvSpPr txBox="1"/>
          <p:nvPr/>
        </p:nvSpPr>
        <p:spPr>
          <a:xfrm>
            <a:off x="2012123" y="1260183"/>
            <a:ext cx="1648301" cy="40011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000" dirty="0" smtClean="0">
                <a:latin typeface="+mn-lt"/>
                <a:cs typeface="Arial" panose="020B0604020202020204" pitchFamily="34" charset="0"/>
              </a:rPr>
              <a:t>Biometrics</a:t>
            </a:r>
            <a:endParaRPr lang="en-GB" sz="2000" dirty="0">
              <a:latin typeface="+mn-lt"/>
              <a:cs typeface="Arial" panose="020B0604020202020204" pitchFamily="34" charset="0"/>
            </a:endParaRPr>
          </a:p>
        </p:txBody>
      </p:sp>
      <p:sp>
        <p:nvSpPr>
          <p:cNvPr id="16" name="TextBox 15"/>
          <p:cNvSpPr txBox="1"/>
          <p:nvPr/>
        </p:nvSpPr>
        <p:spPr>
          <a:xfrm>
            <a:off x="3923928" y="3087799"/>
            <a:ext cx="1868144" cy="40011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000" dirty="0" smtClean="0">
                <a:latin typeface="+mn-lt"/>
                <a:cs typeface="Arial" panose="020B0604020202020204" pitchFamily="34" charset="0"/>
              </a:rPr>
              <a:t>CAPTCHA</a:t>
            </a:r>
            <a:endParaRPr lang="en-GB" sz="2000" dirty="0">
              <a:latin typeface="+mn-lt"/>
              <a:cs typeface="Arial" panose="020B0604020202020204" pitchFamily="34" charset="0"/>
            </a:endParaRPr>
          </a:p>
        </p:txBody>
      </p:sp>
      <p:sp>
        <p:nvSpPr>
          <p:cNvPr id="18" name="TextBox 17"/>
          <p:cNvSpPr txBox="1"/>
          <p:nvPr/>
        </p:nvSpPr>
        <p:spPr>
          <a:xfrm>
            <a:off x="323528" y="5269292"/>
            <a:ext cx="2678884" cy="70788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000" dirty="0" smtClean="0">
                <a:latin typeface="+mn-lt"/>
                <a:cs typeface="Arial" panose="020B0604020202020204" pitchFamily="34" charset="0"/>
              </a:rPr>
              <a:t>Automatic software updates</a:t>
            </a:r>
            <a:endParaRPr lang="en-GB" sz="2000" dirty="0">
              <a:latin typeface="+mn-lt"/>
              <a:cs typeface="Arial" panose="020B0604020202020204" pitchFamily="34" charset="0"/>
            </a:endParaRPr>
          </a:p>
        </p:txBody>
      </p:sp>
      <p:sp>
        <p:nvSpPr>
          <p:cNvPr id="20" name="TextBox 19"/>
          <p:cNvSpPr txBox="1"/>
          <p:nvPr/>
        </p:nvSpPr>
        <p:spPr>
          <a:xfrm>
            <a:off x="5706665" y="5524783"/>
            <a:ext cx="2808685" cy="40011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000" dirty="0" smtClean="0">
                <a:latin typeface="+mn-lt"/>
                <a:cs typeface="Arial" panose="020B0604020202020204" pitchFamily="34" charset="0"/>
              </a:rPr>
              <a:t>Password systems</a:t>
            </a:r>
            <a:endParaRPr lang="en-GB" sz="2000" dirty="0">
              <a:latin typeface="+mn-lt"/>
              <a:cs typeface="Arial" panose="020B0604020202020204" pitchFamily="34" charset="0"/>
            </a:endParaRPr>
          </a:p>
        </p:txBody>
      </p:sp>
      <p:grpSp>
        <p:nvGrpSpPr>
          <p:cNvPr id="7" name="Group 6"/>
          <p:cNvGrpSpPr/>
          <p:nvPr/>
        </p:nvGrpSpPr>
        <p:grpSpPr>
          <a:xfrm>
            <a:off x="426702" y="1213606"/>
            <a:ext cx="443791" cy="523220"/>
            <a:chOff x="179512" y="748632"/>
            <a:chExt cx="443791" cy="523220"/>
          </a:xfrm>
        </p:grpSpPr>
        <p:sp>
          <p:nvSpPr>
            <p:cNvPr id="6" name="Oval 5"/>
            <p:cNvSpPr/>
            <p:nvPr/>
          </p:nvSpPr>
          <p:spPr>
            <a:xfrm>
              <a:off x="179512" y="764704"/>
              <a:ext cx="443791" cy="4954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93993" y="748632"/>
              <a:ext cx="408561" cy="523220"/>
            </a:xfrm>
            <a:prstGeom prst="rect">
              <a:avLst/>
            </a:prstGeom>
            <a:noFill/>
          </p:spPr>
          <p:txBody>
            <a:bodyPr wrap="square" rtlCol="0">
              <a:spAutoFit/>
            </a:bodyPr>
            <a:lstStyle/>
            <a:p>
              <a:r>
                <a:rPr lang="en-GB" sz="2800" b="1" dirty="0" smtClean="0">
                  <a:solidFill>
                    <a:schemeClr val="bg1"/>
                  </a:solidFill>
                  <a:latin typeface="+mn-lt"/>
                </a:rPr>
                <a:t>1</a:t>
              </a:r>
              <a:endParaRPr lang="en-GB" sz="2800" b="1" dirty="0">
                <a:solidFill>
                  <a:schemeClr val="bg1"/>
                </a:solidFill>
                <a:latin typeface="+mn-lt"/>
              </a:endParaRPr>
            </a:p>
          </p:txBody>
        </p:sp>
      </p:grpSp>
      <p:grpSp>
        <p:nvGrpSpPr>
          <p:cNvPr id="19" name="Group 18"/>
          <p:cNvGrpSpPr/>
          <p:nvPr/>
        </p:nvGrpSpPr>
        <p:grpSpPr>
          <a:xfrm>
            <a:off x="3348294" y="2964689"/>
            <a:ext cx="443791" cy="523220"/>
            <a:chOff x="179512" y="748632"/>
            <a:chExt cx="443791" cy="523220"/>
          </a:xfrm>
        </p:grpSpPr>
        <p:sp>
          <p:nvSpPr>
            <p:cNvPr id="22" name="Oval 21"/>
            <p:cNvSpPr/>
            <p:nvPr/>
          </p:nvSpPr>
          <p:spPr>
            <a:xfrm>
              <a:off x="179512" y="764704"/>
              <a:ext cx="443791" cy="4954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193993" y="748632"/>
              <a:ext cx="408561" cy="523220"/>
            </a:xfrm>
            <a:prstGeom prst="rect">
              <a:avLst/>
            </a:prstGeom>
            <a:noFill/>
          </p:spPr>
          <p:txBody>
            <a:bodyPr wrap="square" rtlCol="0">
              <a:spAutoFit/>
            </a:bodyPr>
            <a:lstStyle/>
            <a:p>
              <a:r>
                <a:rPr lang="en-GB" sz="2800" b="1" dirty="0" smtClean="0">
                  <a:solidFill>
                    <a:schemeClr val="bg1"/>
                  </a:solidFill>
                  <a:latin typeface="+mn-lt"/>
                </a:rPr>
                <a:t>5</a:t>
              </a:r>
              <a:endParaRPr lang="en-GB" sz="2800" b="1" dirty="0">
                <a:solidFill>
                  <a:schemeClr val="bg1"/>
                </a:solidFill>
                <a:latin typeface="+mn-lt"/>
              </a:endParaRPr>
            </a:p>
          </p:txBody>
        </p:sp>
      </p:grpSp>
      <p:grpSp>
        <p:nvGrpSpPr>
          <p:cNvPr id="24" name="Group 23"/>
          <p:cNvGrpSpPr/>
          <p:nvPr/>
        </p:nvGrpSpPr>
        <p:grpSpPr>
          <a:xfrm>
            <a:off x="142112" y="3595554"/>
            <a:ext cx="443791" cy="523220"/>
            <a:chOff x="179512" y="748632"/>
            <a:chExt cx="443791" cy="523220"/>
          </a:xfrm>
        </p:grpSpPr>
        <p:sp>
          <p:nvSpPr>
            <p:cNvPr id="25" name="Oval 24"/>
            <p:cNvSpPr/>
            <p:nvPr/>
          </p:nvSpPr>
          <p:spPr>
            <a:xfrm>
              <a:off x="179512" y="764704"/>
              <a:ext cx="443791" cy="4954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193993" y="748632"/>
              <a:ext cx="408561" cy="523220"/>
            </a:xfrm>
            <a:prstGeom prst="rect">
              <a:avLst/>
            </a:prstGeom>
            <a:noFill/>
          </p:spPr>
          <p:txBody>
            <a:bodyPr wrap="square" rtlCol="0">
              <a:spAutoFit/>
            </a:bodyPr>
            <a:lstStyle/>
            <a:p>
              <a:r>
                <a:rPr lang="en-GB" sz="2800" b="1" dirty="0">
                  <a:solidFill>
                    <a:schemeClr val="bg1"/>
                  </a:solidFill>
                  <a:latin typeface="+mn-lt"/>
                </a:rPr>
                <a:t>4</a:t>
              </a:r>
            </a:p>
          </p:txBody>
        </p:sp>
      </p:grpSp>
      <p:grpSp>
        <p:nvGrpSpPr>
          <p:cNvPr id="27" name="Group 26"/>
          <p:cNvGrpSpPr/>
          <p:nvPr/>
        </p:nvGrpSpPr>
        <p:grpSpPr>
          <a:xfrm>
            <a:off x="5787877" y="3710792"/>
            <a:ext cx="443791" cy="523220"/>
            <a:chOff x="179512" y="748632"/>
            <a:chExt cx="443791" cy="523220"/>
          </a:xfrm>
        </p:grpSpPr>
        <p:sp>
          <p:nvSpPr>
            <p:cNvPr id="28" name="Oval 27"/>
            <p:cNvSpPr/>
            <p:nvPr/>
          </p:nvSpPr>
          <p:spPr>
            <a:xfrm>
              <a:off x="179512" y="764704"/>
              <a:ext cx="443791" cy="4954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p:cNvSpPr txBox="1"/>
            <p:nvPr/>
          </p:nvSpPr>
          <p:spPr>
            <a:xfrm>
              <a:off x="193993" y="748632"/>
              <a:ext cx="408561" cy="523220"/>
            </a:xfrm>
            <a:prstGeom prst="rect">
              <a:avLst/>
            </a:prstGeom>
            <a:noFill/>
          </p:spPr>
          <p:txBody>
            <a:bodyPr wrap="square" rtlCol="0">
              <a:spAutoFit/>
            </a:bodyPr>
            <a:lstStyle/>
            <a:p>
              <a:r>
                <a:rPr lang="en-GB" sz="2800" b="1" dirty="0">
                  <a:solidFill>
                    <a:schemeClr val="bg1"/>
                  </a:solidFill>
                  <a:latin typeface="+mn-lt"/>
                </a:rPr>
                <a:t>3</a:t>
              </a:r>
            </a:p>
          </p:txBody>
        </p:sp>
      </p:grpSp>
      <p:grpSp>
        <p:nvGrpSpPr>
          <p:cNvPr id="30" name="Group 29"/>
          <p:cNvGrpSpPr/>
          <p:nvPr/>
        </p:nvGrpSpPr>
        <p:grpSpPr>
          <a:xfrm>
            <a:off x="3923928" y="1137073"/>
            <a:ext cx="443791" cy="523220"/>
            <a:chOff x="179512" y="748632"/>
            <a:chExt cx="443791" cy="523220"/>
          </a:xfrm>
        </p:grpSpPr>
        <p:sp>
          <p:nvSpPr>
            <p:cNvPr id="31" name="Oval 30"/>
            <p:cNvSpPr/>
            <p:nvPr/>
          </p:nvSpPr>
          <p:spPr>
            <a:xfrm>
              <a:off x="179512" y="764704"/>
              <a:ext cx="443791" cy="4954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p:cNvSpPr txBox="1"/>
            <p:nvPr/>
          </p:nvSpPr>
          <p:spPr>
            <a:xfrm>
              <a:off x="193993" y="748632"/>
              <a:ext cx="408561" cy="523220"/>
            </a:xfrm>
            <a:prstGeom prst="rect">
              <a:avLst/>
            </a:prstGeom>
            <a:noFill/>
          </p:spPr>
          <p:txBody>
            <a:bodyPr wrap="square" rtlCol="0">
              <a:spAutoFit/>
            </a:bodyPr>
            <a:lstStyle/>
            <a:p>
              <a:r>
                <a:rPr lang="en-GB" sz="2800" b="1" dirty="0">
                  <a:solidFill>
                    <a:schemeClr val="bg1"/>
                  </a:solidFill>
                  <a:latin typeface="+mn-lt"/>
                </a:rPr>
                <a:t>2</a:t>
              </a:r>
            </a:p>
          </p:txBody>
        </p:sp>
      </p:grpSp>
    </p:spTree>
    <p:extLst>
      <p:ext uri="{BB962C8B-B14F-4D97-AF65-F5344CB8AC3E}">
        <p14:creationId xmlns:p14="http://schemas.microsoft.com/office/powerpoint/2010/main" val="151369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animBg="1"/>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Discussion</a:t>
            </a:r>
          </a:p>
        </p:txBody>
      </p:sp>
      <p:sp>
        <p:nvSpPr>
          <p:cNvPr id="8" name="Content Placeholder 2"/>
          <p:cNvSpPr txBox="1">
            <a:spLocks/>
          </p:cNvSpPr>
          <p:nvPr/>
        </p:nvSpPr>
        <p:spPr>
          <a:xfrm>
            <a:off x="628649" y="1211494"/>
            <a:ext cx="7904163" cy="372967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buClr>
                <a:schemeClr val="accent1"/>
              </a:buClr>
            </a:pPr>
            <a:r>
              <a:rPr lang="en-US" sz="2800" dirty="0" smtClean="0"/>
              <a:t>W</a:t>
            </a:r>
            <a:r>
              <a:rPr lang="en-GB" sz="2800" dirty="0" smtClean="0"/>
              <a:t>hich of the security measures did you recognise?</a:t>
            </a:r>
          </a:p>
          <a:p>
            <a:pPr>
              <a:spcAft>
                <a:spcPts val="1200"/>
              </a:spcAft>
              <a:buClr>
                <a:schemeClr val="accent1"/>
              </a:buClr>
            </a:pPr>
            <a:r>
              <a:rPr lang="en-GB" sz="2800" dirty="0" smtClean="0"/>
              <a:t>What security measures have you used before? </a:t>
            </a:r>
          </a:p>
          <a:p>
            <a:pPr>
              <a:spcAft>
                <a:spcPts val="1200"/>
              </a:spcAft>
              <a:buClr>
                <a:schemeClr val="accent1"/>
              </a:buClr>
            </a:pPr>
            <a:r>
              <a:rPr lang="en-GB" sz="2800" dirty="0" smtClean="0"/>
              <a:t>When are these measures used? </a:t>
            </a:r>
          </a:p>
          <a:p>
            <a:pPr>
              <a:spcAft>
                <a:spcPts val="1200"/>
              </a:spcAft>
              <a:buClr>
                <a:schemeClr val="accent1"/>
              </a:buClr>
            </a:pPr>
            <a:r>
              <a:rPr lang="en-GB" sz="2800" dirty="0" smtClean="0"/>
              <a:t>How could cyber security threats be prevented or detected using these methods?</a:t>
            </a:r>
            <a:endParaRPr lang="en-GB" sz="2800" dirty="0"/>
          </a:p>
          <a:p>
            <a:pPr>
              <a:spcAft>
                <a:spcPts val="1200"/>
              </a:spcAft>
              <a:buClr>
                <a:schemeClr val="accent1"/>
              </a:buClr>
            </a:pPr>
            <a:endParaRPr lang="en-GB" sz="2800" dirty="0"/>
          </a:p>
          <a:p>
            <a:pPr>
              <a:spcAft>
                <a:spcPts val="1200"/>
              </a:spcAft>
              <a:buClr>
                <a:schemeClr val="accent1"/>
              </a:buClr>
            </a:pPr>
            <a:endParaRPr lang="en-GB" sz="2800" dirty="0" smtClean="0"/>
          </a:p>
          <a:p>
            <a:pPr>
              <a:spcAft>
                <a:spcPts val="1200"/>
              </a:spcAft>
              <a:buClr>
                <a:schemeClr val="accent1"/>
              </a:buClr>
            </a:pPr>
            <a:endParaRPr lang="en-GB" sz="2800" dirty="0"/>
          </a:p>
          <a:p>
            <a:pPr>
              <a:spcAft>
                <a:spcPts val="1200"/>
              </a:spcAft>
              <a:buClr>
                <a:schemeClr val="accent1"/>
              </a:buClr>
            </a:pPr>
            <a:endParaRPr lang="en-GB" sz="2800" dirty="0" smtClean="0"/>
          </a:p>
          <a:p>
            <a:pPr>
              <a:spcAft>
                <a:spcPts val="1200"/>
              </a:spcAft>
              <a:buClr>
                <a:schemeClr val="accent1"/>
              </a:buClr>
            </a:pPr>
            <a:endParaRPr lang="en-GB" sz="2800" dirty="0"/>
          </a:p>
        </p:txBody>
      </p:sp>
    </p:spTree>
    <p:extLst>
      <p:ext uri="{BB962C8B-B14F-4D97-AF65-F5344CB8AC3E}">
        <p14:creationId xmlns:p14="http://schemas.microsoft.com/office/powerpoint/2010/main" val="231387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Objective</a:t>
            </a:r>
            <a:endParaRPr lang="en-GB" sz="2800" dirty="0">
              <a:solidFill>
                <a:schemeClr val="bg1"/>
              </a:solidFill>
              <a:latin typeface="+mn-lt"/>
            </a:endParaRPr>
          </a:p>
        </p:txBody>
      </p:sp>
      <p:graphicFrame>
        <p:nvGraphicFramePr>
          <p:cNvPr id="11" name="Diagram 10"/>
          <p:cNvGraphicFramePr/>
          <p:nvPr>
            <p:extLst>
              <p:ext uri="{D42A27DB-BD31-4B8C-83A1-F6EECF244321}">
                <p14:modId xmlns:p14="http://schemas.microsoft.com/office/powerpoint/2010/main" val="4085459357"/>
              </p:ext>
            </p:extLst>
          </p:nvPr>
        </p:nvGraphicFramePr>
        <p:xfrm>
          <a:off x="1259632" y="1808820"/>
          <a:ext cx="7128792"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6730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Security measures</a:t>
            </a:r>
            <a:endParaRPr lang="en-GB" sz="2800" dirty="0">
              <a:solidFill>
                <a:schemeClr val="bg1"/>
              </a:solidFill>
              <a:latin typeface="+mn-lt"/>
            </a:endParaRPr>
          </a:p>
        </p:txBody>
      </p:sp>
      <p:graphicFrame>
        <p:nvGraphicFramePr>
          <p:cNvPr id="11" name="Diagram 10"/>
          <p:cNvGraphicFramePr/>
          <p:nvPr>
            <p:extLst>
              <p:ext uri="{D42A27DB-BD31-4B8C-83A1-F6EECF244321}">
                <p14:modId xmlns:p14="http://schemas.microsoft.com/office/powerpoint/2010/main" val="795163074"/>
              </p:ext>
            </p:extLst>
          </p:nvPr>
        </p:nvGraphicFramePr>
        <p:xfrm>
          <a:off x="628650" y="1196974"/>
          <a:ext cx="7886700" cy="4824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898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0" fill="hold"/>
                                        <p:tgtEl>
                                          <p:spTgt spid="11"/>
                                        </p:tgtEl>
                                        <p:attrNameLst>
                                          <p:attrName>ppt_w</p:attrName>
                                        </p:attrNameLst>
                                      </p:cBhvr>
                                      <p:tavLst>
                                        <p:tav tm="0">
                                          <p:val>
                                            <p:fltVal val="0"/>
                                          </p:val>
                                        </p:tav>
                                        <p:tav tm="100000">
                                          <p:val>
                                            <p:strVal val="#ppt_w"/>
                                          </p:val>
                                        </p:tav>
                                      </p:tavLst>
                                    </p:anim>
                                    <p:anim calcmode="lin" valueType="num">
                                      <p:cBhvr>
                                        <p:cTn id="8" dur="5000" fill="hold"/>
                                        <p:tgtEl>
                                          <p:spTgt spid="11"/>
                                        </p:tgtEl>
                                        <p:attrNameLst>
                                          <p:attrName>ppt_h</p:attrName>
                                        </p:attrNameLst>
                                      </p:cBhvr>
                                      <p:tavLst>
                                        <p:tav tm="0">
                                          <p:val>
                                            <p:fltVal val="0"/>
                                          </p:val>
                                        </p:tav>
                                        <p:tav tm="100000">
                                          <p:val>
                                            <p:strVal val="#ppt_h"/>
                                          </p:val>
                                        </p:tav>
                                      </p:tavLst>
                                    </p:anim>
                                    <p:animEffect transition="in" filter="fade">
                                      <p:cBhvr>
                                        <p:cTn id="9" dur="5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Security measures activity</a:t>
            </a:r>
            <a:endParaRPr lang="en-GB" sz="2800" dirty="0">
              <a:solidFill>
                <a:schemeClr val="bg1"/>
              </a:solidFill>
              <a:latin typeface="+mn-lt"/>
            </a:endParaRPr>
          </a:p>
        </p:txBody>
      </p:sp>
      <p:sp>
        <p:nvSpPr>
          <p:cNvPr id="3" name="TextBox 2"/>
          <p:cNvSpPr txBox="1"/>
          <p:nvPr/>
        </p:nvSpPr>
        <p:spPr>
          <a:xfrm>
            <a:off x="628650" y="1196975"/>
            <a:ext cx="7886700" cy="3970318"/>
          </a:xfrm>
          <a:prstGeom prst="rect">
            <a:avLst/>
          </a:prstGeom>
          <a:noFill/>
        </p:spPr>
        <p:txBody>
          <a:bodyPr wrap="square" rtlCol="0">
            <a:spAutoFit/>
          </a:bodyPr>
          <a:lstStyle/>
          <a:p>
            <a:r>
              <a:rPr lang="en-GB" sz="2800" dirty="0" smtClean="0">
                <a:latin typeface="+mn-lt"/>
              </a:rPr>
              <a:t>You have been employed as the </a:t>
            </a:r>
            <a:r>
              <a:rPr lang="en-GB" sz="2800" dirty="0" smtClean="0">
                <a:latin typeface="+mn-lt"/>
              </a:rPr>
              <a:t>Cyber Security </a:t>
            </a:r>
            <a:r>
              <a:rPr lang="en-GB" sz="2800" dirty="0" smtClean="0">
                <a:latin typeface="+mn-lt"/>
              </a:rPr>
              <a:t>Advisor for a local business. </a:t>
            </a:r>
          </a:p>
          <a:p>
            <a:endParaRPr lang="en-GB" sz="2800" dirty="0">
              <a:latin typeface="+mn-lt"/>
            </a:endParaRPr>
          </a:p>
          <a:p>
            <a:r>
              <a:rPr lang="en-GB" sz="2800" dirty="0" smtClean="0">
                <a:latin typeface="+mn-lt"/>
              </a:rPr>
              <a:t>Create a user guide or infographic to help staff understand what security measures are and why they should use them to prevent </a:t>
            </a:r>
            <a:r>
              <a:rPr lang="en-GB" sz="2800" dirty="0" smtClean="0">
                <a:latin typeface="+mn-lt"/>
              </a:rPr>
              <a:t>cyber security </a:t>
            </a:r>
            <a:r>
              <a:rPr lang="en-GB" sz="2800" dirty="0" smtClean="0">
                <a:latin typeface="+mn-lt"/>
              </a:rPr>
              <a:t>threats. </a:t>
            </a:r>
          </a:p>
          <a:p>
            <a:endParaRPr lang="en-GB" sz="2800" dirty="0">
              <a:latin typeface="+mn-lt"/>
            </a:endParaRPr>
          </a:p>
          <a:p>
            <a:r>
              <a:rPr lang="en-GB" sz="2800" dirty="0" smtClean="0">
                <a:latin typeface="+mn-lt"/>
              </a:rPr>
              <a:t>Include images to support your explanations. </a:t>
            </a:r>
          </a:p>
        </p:txBody>
      </p:sp>
    </p:spTree>
    <p:extLst>
      <p:ext uri="{BB962C8B-B14F-4D97-AF65-F5344CB8AC3E}">
        <p14:creationId xmlns:p14="http://schemas.microsoft.com/office/powerpoint/2010/main" val="2637157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Security measures </a:t>
            </a:r>
            <a:r>
              <a:rPr lang="en-GB" sz="2800" dirty="0">
                <a:solidFill>
                  <a:schemeClr val="bg1"/>
                </a:solidFill>
                <a:latin typeface="+mn-lt"/>
              </a:rPr>
              <a:t>a</a:t>
            </a:r>
            <a:r>
              <a:rPr lang="en-GB" sz="2800" dirty="0" smtClean="0">
                <a:solidFill>
                  <a:schemeClr val="bg1"/>
                </a:solidFill>
                <a:latin typeface="+mn-lt"/>
              </a:rPr>
              <a:t>ctivity</a:t>
            </a:r>
            <a:endParaRPr lang="en-GB" sz="2800" dirty="0">
              <a:solidFill>
                <a:schemeClr val="bg1"/>
              </a:solidFill>
              <a:latin typeface="+mn-lt"/>
            </a:endParaRPr>
          </a:p>
        </p:txBody>
      </p:sp>
      <p:sp>
        <p:nvSpPr>
          <p:cNvPr id="3" name="TextBox 2"/>
          <p:cNvSpPr txBox="1"/>
          <p:nvPr/>
        </p:nvSpPr>
        <p:spPr>
          <a:xfrm>
            <a:off x="628650" y="1196975"/>
            <a:ext cx="7886700" cy="2339102"/>
          </a:xfrm>
          <a:prstGeom prst="rect">
            <a:avLst/>
          </a:prstGeom>
          <a:noFill/>
        </p:spPr>
        <p:txBody>
          <a:bodyPr wrap="square" rtlCol="0">
            <a:spAutoFit/>
          </a:bodyPr>
          <a:lstStyle/>
          <a:p>
            <a:r>
              <a:rPr lang="en-GB" sz="2800" dirty="0" smtClean="0">
                <a:latin typeface="+mn-lt"/>
                <a:cs typeface="Arial" panose="020B0604020202020204" pitchFamily="34" charset="0"/>
              </a:rPr>
              <a:t>Examples of infographics:</a:t>
            </a:r>
          </a:p>
          <a:p>
            <a:endParaRPr lang="en-GB" sz="2800" dirty="0">
              <a:latin typeface="+mn-lt"/>
              <a:cs typeface="Arial" panose="020B0604020202020204" pitchFamily="34" charset="0"/>
            </a:endParaRPr>
          </a:p>
          <a:p>
            <a:pPr marL="457200" indent="-457200">
              <a:buClr>
                <a:schemeClr val="accent1"/>
              </a:buClr>
              <a:buFont typeface="Arial" panose="020B0604020202020204" pitchFamily="34" charset="0"/>
              <a:buChar char="•"/>
            </a:pPr>
            <a:r>
              <a:rPr lang="en-US" dirty="0" smtClean="0">
                <a:latin typeface="Arial" panose="020B0604020202020204" pitchFamily="34" charset="0"/>
                <a:cs typeface="Arial" panose="020B0604020202020204" pitchFamily="34" charset="0"/>
                <a:hlinkClick r:id="rId3"/>
              </a:rPr>
              <a:t>media.cutimes.com/</a:t>
            </a:r>
            <a:r>
              <a:rPr lang="en-US" dirty="0" err="1" smtClean="0">
                <a:latin typeface="Arial" panose="020B0604020202020204" pitchFamily="34" charset="0"/>
                <a:cs typeface="Arial" panose="020B0604020202020204" pitchFamily="34" charset="0"/>
                <a:hlinkClick r:id="rId3"/>
              </a:rPr>
              <a:t>cutimes</a:t>
            </a:r>
            <a:r>
              <a:rPr lang="en-US" dirty="0" smtClean="0">
                <a:latin typeface="Arial" panose="020B0604020202020204" pitchFamily="34" charset="0"/>
                <a:cs typeface="Arial" panose="020B0604020202020204" pitchFamily="34" charset="0"/>
                <a:hlinkClick r:id="rId3"/>
              </a:rPr>
              <a:t>/article/2015/02/27/cut260704031504img001.jpg</a:t>
            </a:r>
            <a:endParaRPr lang="en-US" dirty="0" smtClean="0">
              <a:latin typeface="Arial" panose="020B0604020202020204" pitchFamily="34" charset="0"/>
              <a:cs typeface="Arial" panose="020B0604020202020204" pitchFamily="34" charset="0"/>
            </a:endParaRPr>
          </a:p>
          <a:p>
            <a:pPr>
              <a:buClr>
                <a:schemeClr val="accent1"/>
              </a:buClr>
            </a:pPr>
            <a:endParaRPr lang="en-US" dirty="0" smtClean="0">
              <a:latin typeface="Arial" panose="020B0604020202020204" pitchFamily="34" charset="0"/>
              <a:cs typeface="Arial" panose="020B0604020202020204" pitchFamily="34" charset="0"/>
            </a:endParaRPr>
          </a:p>
          <a:p>
            <a:pPr marL="457200" indent="-457200">
              <a:buClr>
                <a:schemeClr val="accent1"/>
              </a:buClr>
              <a:buFont typeface="Arial" panose="020B0604020202020204" pitchFamily="34" charset="0"/>
              <a:buChar char="•"/>
            </a:pPr>
            <a:r>
              <a:rPr lang="en-US" dirty="0" smtClean="0">
                <a:latin typeface="Arial" panose="020B0604020202020204" pitchFamily="34" charset="0"/>
                <a:cs typeface="Arial" panose="020B0604020202020204" pitchFamily="34" charset="0"/>
                <a:hlinkClick r:id="rId4"/>
              </a:rPr>
              <a:t>gov.uk/government/publications/cyber-risk-management-a-board-level-responsibility/10-steps-summary</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144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Security measures </a:t>
            </a:r>
            <a:r>
              <a:rPr lang="en-GB" sz="2800" dirty="0">
                <a:solidFill>
                  <a:schemeClr val="bg1"/>
                </a:solidFill>
                <a:latin typeface="+mn-lt"/>
              </a:rPr>
              <a:t>u</a:t>
            </a:r>
            <a:r>
              <a:rPr lang="en-GB" sz="2800" dirty="0" smtClean="0">
                <a:solidFill>
                  <a:schemeClr val="bg1"/>
                </a:solidFill>
                <a:latin typeface="+mn-lt"/>
              </a:rPr>
              <a:t>ser guide </a:t>
            </a:r>
            <a:r>
              <a:rPr lang="en-US" sz="2800" dirty="0">
                <a:solidFill>
                  <a:schemeClr val="bg1"/>
                </a:solidFill>
              </a:rPr>
              <a:t>–</a:t>
            </a:r>
            <a:r>
              <a:rPr lang="en-GB" sz="2800" dirty="0" smtClean="0">
                <a:solidFill>
                  <a:schemeClr val="bg1"/>
                </a:solidFill>
                <a:latin typeface="+mn-lt"/>
              </a:rPr>
              <a:t> questions</a:t>
            </a:r>
            <a:endParaRPr lang="en-GB" sz="2800" dirty="0">
              <a:solidFill>
                <a:schemeClr val="bg1"/>
              </a:solidFill>
              <a:latin typeface="+mn-lt"/>
            </a:endParaRPr>
          </a:p>
        </p:txBody>
      </p:sp>
      <p:sp>
        <p:nvSpPr>
          <p:cNvPr id="10" name="Content Placeholder 9"/>
          <p:cNvSpPr>
            <a:spLocks noGrp="1"/>
          </p:cNvSpPr>
          <p:nvPr>
            <p:ph idx="1"/>
          </p:nvPr>
        </p:nvSpPr>
        <p:spPr>
          <a:xfrm>
            <a:off x="628650" y="1196976"/>
            <a:ext cx="7886700" cy="4248248"/>
          </a:xfrm>
          <a:noFill/>
        </p:spPr>
        <p:txBody>
          <a:bodyPr/>
          <a:lstStyle/>
          <a:p>
            <a:pPr>
              <a:buClr>
                <a:schemeClr val="accent1"/>
              </a:buClr>
            </a:pPr>
            <a:r>
              <a:rPr lang="en-GB" sz="2800" dirty="0" smtClean="0"/>
              <a:t>What are </a:t>
            </a:r>
            <a:r>
              <a:rPr lang="en-GB" sz="2800" b="1" dirty="0" smtClean="0"/>
              <a:t>biometric measures</a:t>
            </a:r>
            <a:r>
              <a:rPr lang="en-GB" sz="2800" dirty="0" smtClean="0"/>
              <a:t>? </a:t>
            </a:r>
          </a:p>
          <a:p>
            <a:pPr>
              <a:buClr>
                <a:schemeClr val="accent1"/>
              </a:buClr>
            </a:pPr>
            <a:endParaRPr lang="en-GB" sz="2800" dirty="0"/>
          </a:p>
          <a:p>
            <a:pPr>
              <a:buClr>
                <a:schemeClr val="accent1"/>
              </a:buClr>
            </a:pPr>
            <a:r>
              <a:rPr lang="en-GB" sz="2800" dirty="0" smtClean="0"/>
              <a:t>Why might they be used (particularly for mobile devices)?</a:t>
            </a:r>
          </a:p>
          <a:p>
            <a:pPr>
              <a:buClr>
                <a:schemeClr val="accent1"/>
              </a:buClr>
            </a:pPr>
            <a:endParaRPr lang="en-GB" sz="2800" dirty="0" smtClean="0"/>
          </a:p>
          <a:p>
            <a:pPr>
              <a:buClr>
                <a:schemeClr val="accent1"/>
              </a:buClr>
            </a:pPr>
            <a:r>
              <a:rPr lang="en-GB" sz="2800" dirty="0" smtClean="0"/>
              <a:t>How will biometric measures prevent </a:t>
            </a:r>
            <a:r>
              <a:rPr lang="en-GB" sz="2800" dirty="0" smtClean="0"/>
              <a:t>cyber security </a:t>
            </a:r>
            <a:r>
              <a:rPr lang="en-GB" sz="2800" dirty="0" smtClean="0"/>
              <a:t>threats? </a:t>
            </a:r>
            <a:endParaRPr lang="en-GB" sz="2800" dirty="0"/>
          </a:p>
          <a:p>
            <a:pPr>
              <a:buClr>
                <a:schemeClr val="accent1"/>
              </a:buClr>
            </a:pPr>
            <a:endParaRPr lang="en-GB" sz="2800" dirty="0"/>
          </a:p>
        </p:txBody>
      </p:sp>
    </p:spTree>
    <p:extLst>
      <p:ext uri="{BB962C8B-B14F-4D97-AF65-F5344CB8AC3E}">
        <p14:creationId xmlns:p14="http://schemas.microsoft.com/office/powerpoint/2010/main" val="68435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mputer Science template v2">
  <a:themeElements>
    <a:clrScheme name="AQA colours">
      <a:dk1>
        <a:sysClr val="windowText" lastClr="000000"/>
      </a:dk1>
      <a:lt1>
        <a:sysClr val="window" lastClr="FFFFFF"/>
      </a:lt1>
      <a:dk2>
        <a:srgbClr val="44546A"/>
      </a:dk2>
      <a:lt2>
        <a:srgbClr val="E7E6E6"/>
      </a:lt2>
      <a:accent1>
        <a:srgbClr val="412878"/>
      </a:accent1>
      <a:accent2>
        <a:srgbClr val="C8194B"/>
      </a:accent2>
      <a:accent3>
        <a:srgbClr val="D2C8E1"/>
      </a:accent3>
      <a:accent4>
        <a:srgbClr val="9784BE"/>
      </a:accent4>
      <a:accent5>
        <a:srgbClr val="6D51A1"/>
      </a:accent5>
      <a:accent6>
        <a:srgbClr val="2F71AC"/>
      </a:accent6>
      <a:hlink>
        <a:srgbClr val="2F71AC"/>
      </a:hlink>
      <a:folHlink>
        <a:srgbClr val="41287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Science template v2</Template>
  <TotalTime>843</TotalTime>
  <Words>1015</Words>
  <Application>Microsoft Office PowerPoint</Application>
  <PresentationFormat>On-screen Show (4:3)</PresentationFormat>
  <Paragraphs>142</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Computer Science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2016-05-24T11:40:48Z</cp:lastPrinted>
  <dcterms:created xsi:type="dcterms:W3CDTF">2015-10-06T11:34:12Z</dcterms:created>
  <dcterms:modified xsi:type="dcterms:W3CDTF">2016-05-24T11:43:42Z</dcterms:modified>
</cp:coreProperties>
</file>