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0" r:id="rId3"/>
    <p:sldId id="278" r:id="rId4"/>
    <p:sldId id="282" r:id="rId5"/>
    <p:sldId id="287" r:id="rId6"/>
    <p:sldId id="283" r:id="rId7"/>
    <p:sldId id="284" r:id="rId8"/>
    <p:sldId id="285" r:id="rId9"/>
    <p:sldId id="286" r:id="rId10"/>
    <p:sldId id="288" r:id="rId11"/>
    <p:sldId id="289" r:id="rId12"/>
    <p:sldId id="290" r:id="rId13"/>
    <p:sldId id="291" r:id="rId14"/>
    <p:sldId id="292" r:id="rId1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Hamilton" initials="FH" lastIdx="5" clrIdx="0"/>
  <p:cmAuthor id="1" name="Helen Kennedy" initials="HK" lastIdx="2" clrIdx="1"/>
  <p:cmAuthor id="2" name="Nancy" initials="K N" lastIdx="1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CC0000"/>
    <a:srgbClr val="800000"/>
    <a:srgbClr val="FF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35" autoAdjust="0"/>
    <p:restoredTop sz="80659" autoAdjust="0"/>
  </p:normalViewPr>
  <p:slideViewPr>
    <p:cSldViewPr showGuides="1">
      <p:cViewPr varScale="1">
        <p:scale>
          <a:sx n="87" d="100"/>
          <a:sy n="87" d="100"/>
        </p:scale>
        <p:origin x="-702" y="-90"/>
      </p:cViewPr>
      <p:guideLst>
        <p:guide orient="horz" pos="193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2A4-A35E-42B1-921E-9D401F34EC5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9CA85A4-E6D3-48A3-B740-5AB2489DE156}">
      <dgm:prSet phldrT="[Text]" custT="1"/>
      <dgm:spPr/>
      <dgm:t>
        <a:bodyPr/>
        <a:lstStyle/>
        <a:p>
          <a:pPr rtl="0"/>
          <a:r>
            <a:rPr lang="en-GB" sz="1600" dirty="0" smtClean="0"/>
            <a:t>Understand how ASCII and Unicode are used to represent a range of printable text and characters.</a:t>
          </a:r>
          <a:endParaRPr lang="en-GB" sz="1600" dirty="0"/>
        </a:p>
      </dgm:t>
    </dgm:pt>
    <dgm:pt modelId="{2C59DB7C-3FCC-4840-BA58-A8FB4F3DB731}" type="parTrans" cxnId="{95531D00-03B6-4BFA-BB95-A84B38ED21F2}">
      <dgm:prSet/>
      <dgm:spPr/>
      <dgm:t>
        <a:bodyPr/>
        <a:lstStyle/>
        <a:p>
          <a:endParaRPr lang="en-GB"/>
        </a:p>
      </dgm:t>
    </dgm:pt>
    <dgm:pt modelId="{EFF3866B-1701-4FE1-9C6E-55B7A495E284}" type="sibTrans" cxnId="{95531D00-03B6-4BFA-BB95-A84B38ED21F2}">
      <dgm:prSet/>
      <dgm:spPr/>
      <dgm:t>
        <a:bodyPr/>
        <a:lstStyle/>
        <a:p>
          <a:endParaRPr lang="en-GB"/>
        </a:p>
      </dgm:t>
    </dgm:pt>
    <dgm:pt modelId="{25DD1472-7DD5-42FA-8694-F26170F8C5EB}">
      <dgm:prSet phldrT="[Text]" custT="1"/>
      <dgm:spPr/>
      <dgm:t>
        <a:bodyPr/>
        <a:lstStyle/>
        <a:p>
          <a:pPr rtl="0"/>
          <a:r>
            <a:rPr lang="en-GB" sz="1600" dirty="0" smtClean="0"/>
            <a:t>Identify sequential patterns for the characters.</a:t>
          </a:r>
          <a:endParaRPr lang="en-GB" sz="1600" dirty="0"/>
        </a:p>
      </dgm:t>
    </dgm:pt>
    <dgm:pt modelId="{737B8DAD-D7E1-4699-A7D9-27B9137CACCC}" type="parTrans" cxnId="{CE29DB21-7F67-4314-9E18-82515EF67B49}">
      <dgm:prSet/>
      <dgm:spPr/>
      <dgm:t>
        <a:bodyPr/>
        <a:lstStyle/>
        <a:p>
          <a:endParaRPr lang="en-GB"/>
        </a:p>
      </dgm:t>
    </dgm:pt>
    <dgm:pt modelId="{B5E4666D-6D2E-418D-8227-E5377E0415DF}" type="sibTrans" cxnId="{CE29DB21-7F67-4314-9E18-82515EF67B49}">
      <dgm:prSet/>
      <dgm:spPr/>
      <dgm:t>
        <a:bodyPr/>
        <a:lstStyle/>
        <a:p>
          <a:endParaRPr lang="en-GB"/>
        </a:p>
      </dgm:t>
    </dgm:pt>
    <dgm:pt modelId="{7919CE9B-787D-420E-AFDF-DF038DAB1DA8}">
      <dgm:prSet phldrT="[Text]" custT="1"/>
      <dgm:spPr/>
      <dgm:t>
        <a:bodyPr/>
        <a:lstStyle/>
        <a:p>
          <a:pPr rtl="0"/>
          <a:r>
            <a:rPr lang="en-GB" sz="1600" dirty="0" smtClean="0"/>
            <a:t>Match ASCII values to their characters.</a:t>
          </a:r>
          <a:endParaRPr lang="en-GB" sz="1600" dirty="0"/>
        </a:p>
      </dgm:t>
    </dgm:pt>
    <dgm:pt modelId="{ABD34BE5-EF45-47AF-8FD0-84E9E14D024E}" type="parTrans" cxnId="{6CD73074-A078-426A-971D-E6F27186053D}">
      <dgm:prSet/>
      <dgm:spPr/>
      <dgm:t>
        <a:bodyPr/>
        <a:lstStyle/>
        <a:p>
          <a:endParaRPr lang="en-GB"/>
        </a:p>
      </dgm:t>
    </dgm:pt>
    <dgm:pt modelId="{1DDE2443-7A5B-4232-9B3D-4796E022DCBD}" type="sibTrans" cxnId="{6CD73074-A078-426A-971D-E6F27186053D}">
      <dgm:prSet/>
      <dgm:spPr/>
      <dgm:t>
        <a:bodyPr/>
        <a:lstStyle/>
        <a:p>
          <a:endParaRPr lang="en-GB"/>
        </a:p>
      </dgm:t>
    </dgm:pt>
    <dgm:pt modelId="{216E1B74-BFA4-4C95-90D0-6A9F624C7613}">
      <dgm:prSet custT="1"/>
      <dgm:spPr/>
      <dgm:t>
        <a:bodyPr/>
        <a:lstStyle/>
        <a:p>
          <a:r>
            <a:rPr lang="en-GB" sz="1600" dirty="0" smtClean="0"/>
            <a:t>Know how Unicode can be used for a wider range of characters.</a:t>
          </a:r>
          <a:endParaRPr lang="en-GB" sz="1600" dirty="0"/>
        </a:p>
      </dgm:t>
    </dgm:pt>
    <dgm:pt modelId="{1C43B8F8-E6EE-41B4-9A92-C6D840571424}" type="parTrans" cxnId="{E0BCAB07-679D-44C7-BDF6-102F2D27FDC5}">
      <dgm:prSet/>
      <dgm:spPr/>
      <dgm:t>
        <a:bodyPr/>
        <a:lstStyle/>
        <a:p>
          <a:endParaRPr lang="en-GB"/>
        </a:p>
      </dgm:t>
    </dgm:pt>
    <dgm:pt modelId="{2D299139-1F1F-4331-95D9-C392E0763AFA}" type="sibTrans" cxnId="{E0BCAB07-679D-44C7-BDF6-102F2D27FDC5}">
      <dgm:prSet/>
      <dgm:spPr/>
      <dgm:t>
        <a:bodyPr/>
        <a:lstStyle/>
        <a:p>
          <a:endParaRPr lang="en-GB"/>
        </a:p>
      </dgm:t>
    </dgm:pt>
    <dgm:pt modelId="{06CB08F1-1872-4DD7-BC3E-8CC37198B73A}" type="pres">
      <dgm:prSet presAssocID="{F87F22A4-A35E-42B1-921E-9D401F34EC5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71DFCBB-4C9B-4D64-9922-03B6B45E4564}" type="pres">
      <dgm:prSet presAssocID="{E9CA85A4-E6D3-48A3-B740-5AB2489DE156}" presName="Accent1" presStyleCnt="0"/>
      <dgm:spPr/>
    </dgm:pt>
    <dgm:pt modelId="{939FCBA8-2F89-4D07-8E71-090EB9025915}" type="pres">
      <dgm:prSet presAssocID="{E9CA85A4-E6D3-48A3-B740-5AB2489DE156}" presName="Accent" presStyleLbl="node1" presStyleIdx="0" presStyleCnt="4" custScaleX="304679" custScaleY="116817" custLinFactNeighborX="971" custLinFactNeighborY="-9107"/>
      <dgm:spPr/>
    </dgm:pt>
    <dgm:pt modelId="{7C622683-F718-4DBD-9680-E6312A3B7B06}" type="pres">
      <dgm:prSet presAssocID="{E9CA85A4-E6D3-48A3-B740-5AB2489DE156}" presName="Parent1" presStyleLbl="revTx" presStyleIdx="0" presStyleCnt="4" custScaleX="282205" custLinFactNeighborX="6156" custLinFactNeighborY="-394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2C2B8A-BEF9-4007-A628-52AC19F0D91C}" type="pres">
      <dgm:prSet presAssocID="{25DD1472-7DD5-42FA-8694-F26170F8C5EB}" presName="Accent2" presStyleCnt="0"/>
      <dgm:spPr/>
    </dgm:pt>
    <dgm:pt modelId="{841DC263-0B03-417E-815C-D7B02EA1CF2C}" type="pres">
      <dgm:prSet presAssocID="{25DD1472-7DD5-42FA-8694-F26170F8C5EB}" presName="Accent" presStyleLbl="node1" presStyleIdx="1" presStyleCnt="4" custScaleX="302843" custScaleY="91209"/>
      <dgm:spPr/>
      <dgm:t>
        <a:bodyPr/>
        <a:lstStyle/>
        <a:p>
          <a:endParaRPr lang="en-GB"/>
        </a:p>
      </dgm:t>
    </dgm:pt>
    <dgm:pt modelId="{F5CC4046-AFD3-4D54-AF14-80FFE4212712}" type="pres">
      <dgm:prSet presAssocID="{25DD1472-7DD5-42FA-8694-F26170F8C5EB}" presName="Parent2" presStyleLbl="revTx" presStyleIdx="1" presStyleCnt="4" custScaleX="165403" custLinFactNeighborX="-81689" custLinFactNeighborY="6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CFD160-0392-4958-A722-39EDF8BA3737}" type="pres">
      <dgm:prSet presAssocID="{7919CE9B-787D-420E-AFDF-DF038DAB1DA8}" presName="Accent3" presStyleCnt="0"/>
      <dgm:spPr/>
    </dgm:pt>
    <dgm:pt modelId="{747A7AA4-BC63-4C34-9B7B-9F368F9A902F}" type="pres">
      <dgm:prSet presAssocID="{7919CE9B-787D-420E-AFDF-DF038DAB1DA8}" presName="Accent" presStyleLbl="node1" presStyleIdx="2" presStyleCnt="4" custScaleX="304679" custScaleY="98948"/>
      <dgm:spPr/>
      <dgm:t>
        <a:bodyPr/>
        <a:lstStyle/>
        <a:p>
          <a:endParaRPr lang="en-GB"/>
        </a:p>
      </dgm:t>
    </dgm:pt>
    <dgm:pt modelId="{3A313FAE-5CF8-4336-82F8-3062C32C2D18}" type="pres">
      <dgm:prSet presAssocID="{7919CE9B-787D-420E-AFDF-DF038DAB1DA8}" presName="Parent3" presStyleLbl="revTx" presStyleIdx="2" presStyleCnt="4" custScaleX="224448" custScaleY="174794" custLinFactNeighborX="66102" custLinFactNeighborY="-30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43AE7A-2357-459E-A79E-7A56B04C864D}" type="pres">
      <dgm:prSet presAssocID="{216E1B74-BFA4-4C95-90D0-6A9F624C7613}" presName="Accent4" presStyleCnt="0"/>
      <dgm:spPr/>
    </dgm:pt>
    <dgm:pt modelId="{63802E24-BCA9-4A4A-ACF8-CD0B295AA641}" type="pres">
      <dgm:prSet presAssocID="{216E1B74-BFA4-4C95-90D0-6A9F624C7613}" presName="Accent" presStyleLbl="node1" presStyleIdx="3" presStyleCnt="4" custScaleX="352698" custScaleY="91767"/>
      <dgm:spPr/>
    </dgm:pt>
    <dgm:pt modelId="{E17CAE3F-D35C-456E-A33A-757DFE2A1E25}" type="pres">
      <dgm:prSet presAssocID="{216E1B74-BFA4-4C95-90D0-6A9F624C7613}" presName="Parent4" presStyleLbl="revTx" presStyleIdx="3" presStyleCnt="4" custScaleX="232160" custLinFactNeighborX="-75766" custLinFactNeighborY="1296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0BCAB07-679D-44C7-BDF6-102F2D27FDC5}" srcId="{F87F22A4-A35E-42B1-921E-9D401F34EC57}" destId="{216E1B74-BFA4-4C95-90D0-6A9F624C7613}" srcOrd="3" destOrd="0" parTransId="{1C43B8F8-E6EE-41B4-9A92-C6D840571424}" sibTransId="{2D299139-1F1F-4331-95D9-C392E0763AFA}"/>
    <dgm:cxn modelId="{CE29DB21-7F67-4314-9E18-82515EF67B49}" srcId="{F87F22A4-A35E-42B1-921E-9D401F34EC57}" destId="{25DD1472-7DD5-42FA-8694-F26170F8C5EB}" srcOrd="1" destOrd="0" parTransId="{737B8DAD-D7E1-4699-A7D9-27B9137CACCC}" sibTransId="{B5E4666D-6D2E-418D-8227-E5377E0415DF}"/>
    <dgm:cxn modelId="{01D77015-2F91-4216-8A75-77A4FFCDD0CA}" type="presOf" srcId="{7919CE9B-787D-420E-AFDF-DF038DAB1DA8}" destId="{3A313FAE-5CF8-4336-82F8-3062C32C2D18}" srcOrd="0" destOrd="0" presId="urn:microsoft.com/office/officeart/2009/layout/CircleArrowProcess"/>
    <dgm:cxn modelId="{6CD73074-A078-426A-971D-E6F27186053D}" srcId="{F87F22A4-A35E-42B1-921E-9D401F34EC57}" destId="{7919CE9B-787D-420E-AFDF-DF038DAB1DA8}" srcOrd="2" destOrd="0" parTransId="{ABD34BE5-EF45-47AF-8FD0-84E9E14D024E}" sibTransId="{1DDE2443-7A5B-4232-9B3D-4796E022DCBD}"/>
    <dgm:cxn modelId="{F9808F96-C292-44F0-AFFF-9AAF8D1BDED2}" type="presOf" srcId="{F87F22A4-A35E-42B1-921E-9D401F34EC57}" destId="{06CB08F1-1872-4DD7-BC3E-8CC37198B73A}" srcOrd="0" destOrd="0" presId="urn:microsoft.com/office/officeart/2009/layout/CircleArrowProcess"/>
    <dgm:cxn modelId="{C96B2DAF-EAAB-4E8C-AFF1-18507C608CF9}" type="presOf" srcId="{216E1B74-BFA4-4C95-90D0-6A9F624C7613}" destId="{E17CAE3F-D35C-456E-A33A-757DFE2A1E25}" srcOrd="0" destOrd="0" presId="urn:microsoft.com/office/officeart/2009/layout/CircleArrowProcess"/>
    <dgm:cxn modelId="{95531D00-03B6-4BFA-BB95-A84B38ED21F2}" srcId="{F87F22A4-A35E-42B1-921E-9D401F34EC57}" destId="{E9CA85A4-E6D3-48A3-B740-5AB2489DE156}" srcOrd="0" destOrd="0" parTransId="{2C59DB7C-3FCC-4840-BA58-A8FB4F3DB731}" sibTransId="{EFF3866B-1701-4FE1-9C6E-55B7A495E284}"/>
    <dgm:cxn modelId="{A4B539D8-F749-4D58-886E-FF46546DA9FE}" type="presOf" srcId="{E9CA85A4-E6D3-48A3-B740-5AB2489DE156}" destId="{7C622683-F718-4DBD-9680-E6312A3B7B06}" srcOrd="0" destOrd="0" presId="urn:microsoft.com/office/officeart/2009/layout/CircleArrowProcess"/>
    <dgm:cxn modelId="{925FB51A-341A-483D-B696-72C991DA0952}" type="presOf" srcId="{25DD1472-7DD5-42FA-8694-F26170F8C5EB}" destId="{F5CC4046-AFD3-4D54-AF14-80FFE4212712}" srcOrd="0" destOrd="0" presId="urn:microsoft.com/office/officeart/2009/layout/CircleArrowProcess"/>
    <dgm:cxn modelId="{559A11B4-4F6D-4EF3-8C0F-EFEA42854347}" type="presParOf" srcId="{06CB08F1-1872-4DD7-BC3E-8CC37198B73A}" destId="{F71DFCBB-4C9B-4D64-9922-03B6B45E4564}" srcOrd="0" destOrd="0" presId="urn:microsoft.com/office/officeart/2009/layout/CircleArrowProcess"/>
    <dgm:cxn modelId="{79289A53-60B6-421E-9FD2-8959E982E374}" type="presParOf" srcId="{F71DFCBB-4C9B-4D64-9922-03B6B45E4564}" destId="{939FCBA8-2F89-4D07-8E71-090EB9025915}" srcOrd="0" destOrd="0" presId="urn:microsoft.com/office/officeart/2009/layout/CircleArrowProcess"/>
    <dgm:cxn modelId="{1A357D56-BCA1-424F-8766-957940E5D128}" type="presParOf" srcId="{06CB08F1-1872-4DD7-BC3E-8CC37198B73A}" destId="{7C622683-F718-4DBD-9680-E6312A3B7B06}" srcOrd="1" destOrd="0" presId="urn:microsoft.com/office/officeart/2009/layout/CircleArrowProcess"/>
    <dgm:cxn modelId="{54F92020-84B4-4A2A-AAB8-29A82E65B91F}" type="presParOf" srcId="{06CB08F1-1872-4DD7-BC3E-8CC37198B73A}" destId="{8A2C2B8A-BEF9-4007-A628-52AC19F0D91C}" srcOrd="2" destOrd="0" presId="urn:microsoft.com/office/officeart/2009/layout/CircleArrowProcess"/>
    <dgm:cxn modelId="{C2F0237B-7725-4892-A85F-A7BE743C73D2}" type="presParOf" srcId="{8A2C2B8A-BEF9-4007-A628-52AC19F0D91C}" destId="{841DC263-0B03-417E-815C-D7B02EA1CF2C}" srcOrd="0" destOrd="0" presId="urn:microsoft.com/office/officeart/2009/layout/CircleArrowProcess"/>
    <dgm:cxn modelId="{005E8AFA-655C-4F39-9A1D-CE590592F93D}" type="presParOf" srcId="{06CB08F1-1872-4DD7-BC3E-8CC37198B73A}" destId="{F5CC4046-AFD3-4D54-AF14-80FFE4212712}" srcOrd="3" destOrd="0" presId="urn:microsoft.com/office/officeart/2009/layout/CircleArrowProcess"/>
    <dgm:cxn modelId="{20D7A2D0-D732-4311-B2BA-4B931A83A1AC}" type="presParOf" srcId="{06CB08F1-1872-4DD7-BC3E-8CC37198B73A}" destId="{EBCFD160-0392-4958-A722-39EDF8BA3737}" srcOrd="4" destOrd="0" presId="urn:microsoft.com/office/officeart/2009/layout/CircleArrowProcess"/>
    <dgm:cxn modelId="{A310E38F-DEBE-4ED0-924C-030E8E82888F}" type="presParOf" srcId="{EBCFD160-0392-4958-A722-39EDF8BA3737}" destId="{747A7AA4-BC63-4C34-9B7B-9F368F9A902F}" srcOrd="0" destOrd="0" presId="urn:microsoft.com/office/officeart/2009/layout/CircleArrowProcess"/>
    <dgm:cxn modelId="{EF6142DC-8FAC-4ACF-BCE0-0B53E8B3E74B}" type="presParOf" srcId="{06CB08F1-1872-4DD7-BC3E-8CC37198B73A}" destId="{3A313FAE-5CF8-4336-82F8-3062C32C2D18}" srcOrd="5" destOrd="0" presId="urn:microsoft.com/office/officeart/2009/layout/CircleArrowProcess"/>
    <dgm:cxn modelId="{778EAF44-C7CD-4718-92BE-82B7FD5189ED}" type="presParOf" srcId="{06CB08F1-1872-4DD7-BC3E-8CC37198B73A}" destId="{2843AE7A-2357-459E-A79E-7A56B04C864D}" srcOrd="6" destOrd="0" presId="urn:microsoft.com/office/officeart/2009/layout/CircleArrowProcess"/>
    <dgm:cxn modelId="{A08F5226-C29E-431B-A91B-A7ED9D573FE6}" type="presParOf" srcId="{2843AE7A-2357-459E-A79E-7A56B04C864D}" destId="{63802E24-BCA9-4A4A-ACF8-CD0B295AA641}" srcOrd="0" destOrd="0" presId="urn:microsoft.com/office/officeart/2009/layout/CircleArrowProcess"/>
    <dgm:cxn modelId="{B597F599-D34C-4BEC-B0E9-7BB6953C1403}" type="presParOf" srcId="{06CB08F1-1872-4DD7-BC3E-8CC37198B73A}" destId="{E17CAE3F-D35C-456E-A33A-757DFE2A1E25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7F22A4-A35E-42B1-921E-9D401F34EC5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9CA85A4-E6D3-48A3-B740-5AB2489DE156}">
      <dgm:prSet phldrT="[Text]" custT="1"/>
      <dgm:spPr/>
      <dgm:t>
        <a:bodyPr/>
        <a:lstStyle/>
        <a:p>
          <a:pPr rtl="0"/>
          <a:r>
            <a:rPr lang="en-GB" sz="1600" dirty="0" smtClean="0"/>
            <a:t>Define the word ‘pixel’.</a:t>
          </a:r>
          <a:endParaRPr lang="en-GB" sz="1600" dirty="0"/>
        </a:p>
      </dgm:t>
    </dgm:pt>
    <dgm:pt modelId="{2C59DB7C-3FCC-4840-BA58-A8FB4F3DB731}" type="parTrans" cxnId="{95531D00-03B6-4BFA-BB95-A84B38ED21F2}">
      <dgm:prSet/>
      <dgm:spPr/>
      <dgm:t>
        <a:bodyPr/>
        <a:lstStyle/>
        <a:p>
          <a:endParaRPr lang="en-GB"/>
        </a:p>
      </dgm:t>
    </dgm:pt>
    <dgm:pt modelId="{EFF3866B-1701-4FE1-9C6E-55B7A495E284}" type="sibTrans" cxnId="{95531D00-03B6-4BFA-BB95-A84B38ED21F2}">
      <dgm:prSet/>
      <dgm:spPr/>
      <dgm:t>
        <a:bodyPr/>
        <a:lstStyle/>
        <a:p>
          <a:endParaRPr lang="en-GB"/>
        </a:p>
      </dgm:t>
    </dgm:pt>
    <dgm:pt modelId="{25DD1472-7DD5-42FA-8694-F26170F8C5EB}">
      <dgm:prSet phldrT="[Text]" custT="1"/>
      <dgm:spPr/>
      <dgm:t>
        <a:bodyPr/>
        <a:lstStyle/>
        <a:p>
          <a:pPr rtl="0"/>
          <a:r>
            <a:rPr lang="en-GB" sz="1600" dirty="0" smtClean="0"/>
            <a:t>Explain how an image may be broken down using a grid to provide pixels with known coordinates.</a:t>
          </a:r>
          <a:endParaRPr lang="en-GB" sz="1600" dirty="0"/>
        </a:p>
      </dgm:t>
    </dgm:pt>
    <dgm:pt modelId="{737B8DAD-D7E1-4699-A7D9-27B9137CACCC}" type="parTrans" cxnId="{CE29DB21-7F67-4314-9E18-82515EF67B49}">
      <dgm:prSet/>
      <dgm:spPr/>
      <dgm:t>
        <a:bodyPr/>
        <a:lstStyle/>
        <a:p>
          <a:endParaRPr lang="en-GB"/>
        </a:p>
      </dgm:t>
    </dgm:pt>
    <dgm:pt modelId="{B5E4666D-6D2E-418D-8227-E5377E0415DF}" type="sibTrans" cxnId="{CE29DB21-7F67-4314-9E18-82515EF67B49}">
      <dgm:prSet/>
      <dgm:spPr/>
      <dgm:t>
        <a:bodyPr/>
        <a:lstStyle/>
        <a:p>
          <a:endParaRPr lang="en-GB"/>
        </a:p>
      </dgm:t>
    </dgm:pt>
    <dgm:pt modelId="{7919CE9B-787D-420E-AFDF-DF038DAB1DA8}">
      <dgm:prSet phldrT="[Text]" custT="1"/>
      <dgm:spPr/>
      <dgm:t>
        <a:bodyPr/>
        <a:lstStyle/>
        <a:p>
          <a:pPr rtl="0"/>
          <a:r>
            <a:rPr lang="en-GB" sz="1600" dirty="0" smtClean="0"/>
            <a:t>Explain how various colour schemes may be digitally encoded.</a:t>
          </a:r>
          <a:endParaRPr lang="en-GB" sz="1600" dirty="0"/>
        </a:p>
      </dgm:t>
    </dgm:pt>
    <dgm:pt modelId="{ABD34BE5-EF45-47AF-8FD0-84E9E14D024E}" type="parTrans" cxnId="{6CD73074-A078-426A-971D-E6F27186053D}">
      <dgm:prSet/>
      <dgm:spPr/>
      <dgm:t>
        <a:bodyPr/>
        <a:lstStyle/>
        <a:p>
          <a:endParaRPr lang="en-GB"/>
        </a:p>
      </dgm:t>
    </dgm:pt>
    <dgm:pt modelId="{1DDE2443-7A5B-4232-9B3D-4796E022DCBD}" type="sibTrans" cxnId="{6CD73074-A078-426A-971D-E6F27186053D}">
      <dgm:prSet/>
      <dgm:spPr/>
      <dgm:t>
        <a:bodyPr/>
        <a:lstStyle/>
        <a:p>
          <a:endParaRPr lang="en-GB"/>
        </a:p>
      </dgm:t>
    </dgm:pt>
    <dgm:pt modelId="{88D167C9-390E-4309-90E9-581369364BA7}">
      <dgm:prSet custT="1"/>
      <dgm:spPr/>
      <dgm:t>
        <a:bodyPr/>
        <a:lstStyle/>
        <a:p>
          <a:r>
            <a:rPr lang="en-GB" sz="1600" dirty="0" smtClean="0"/>
            <a:t>Calculate the size of a digitally encoded image.</a:t>
          </a:r>
          <a:endParaRPr lang="en-GB" sz="1600" dirty="0"/>
        </a:p>
      </dgm:t>
    </dgm:pt>
    <dgm:pt modelId="{7C6CF3AE-CF1F-4DA2-A370-38E19292A95A}" type="parTrans" cxnId="{519BF8CF-0AA1-407F-B8FE-0E6FF5072132}">
      <dgm:prSet/>
      <dgm:spPr/>
      <dgm:t>
        <a:bodyPr/>
        <a:lstStyle/>
        <a:p>
          <a:endParaRPr lang="en-GB"/>
        </a:p>
      </dgm:t>
    </dgm:pt>
    <dgm:pt modelId="{D4C0AEE2-5C3B-4A13-9F8F-B5FBB8BF21A3}" type="sibTrans" cxnId="{519BF8CF-0AA1-407F-B8FE-0E6FF5072132}">
      <dgm:prSet/>
      <dgm:spPr/>
      <dgm:t>
        <a:bodyPr/>
        <a:lstStyle/>
        <a:p>
          <a:endParaRPr lang="en-GB"/>
        </a:p>
      </dgm:t>
    </dgm:pt>
    <dgm:pt modelId="{06CB08F1-1872-4DD7-BC3E-8CC37198B73A}" type="pres">
      <dgm:prSet presAssocID="{F87F22A4-A35E-42B1-921E-9D401F34EC5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71DFCBB-4C9B-4D64-9922-03B6B45E4564}" type="pres">
      <dgm:prSet presAssocID="{E9CA85A4-E6D3-48A3-B740-5AB2489DE156}" presName="Accent1" presStyleCnt="0"/>
      <dgm:spPr/>
    </dgm:pt>
    <dgm:pt modelId="{939FCBA8-2F89-4D07-8E71-090EB9025915}" type="pres">
      <dgm:prSet presAssocID="{E9CA85A4-E6D3-48A3-B740-5AB2489DE156}" presName="Accent" presStyleLbl="node1" presStyleIdx="0" presStyleCnt="4" custScaleX="303710" custScaleY="99101"/>
      <dgm:spPr/>
    </dgm:pt>
    <dgm:pt modelId="{7C622683-F718-4DBD-9680-E6312A3B7B06}" type="pres">
      <dgm:prSet presAssocID="{E9CA85A4-E6D3-48A3-B740-5AB2489DE156}" presName="Parent1" presStyleLbl="revTx" presStyleIdx="0" presStyleCnt="4" custScaleX="325107" custLinFactNeighborX="3264" custLinFactNeighborY="-4548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2C2B8A-BEF9-4007-A628-52AC19F0D91C}" type="pres">
      <dgm:prSet presAssocID="{25DD1472-7DD5-42FA-8694-F26170F8C5EB}" presName="Accent2" presStyleCnt="0"/>
      <dgm:spPr/>
    </dgm:pt>
    <dgm:pt modelId="{841DC263-0B03-417E-815C-D7B02EA1CF2C}" type="pres">
      <dgm:prSet presAssocID="{25DD1472-7DD5-42FA-8694-F26170F8C5EB}" presName="Accent" presStyleLbl="node1" presStyleIdx="1" presStyleCnt="4" custScaleX="331133" custScaleY="141726" custLinFactNeighborY="0"/>
      <dgm:spPr/>
    </dgm:pt>
    <dgm:pt modelId="{F5CC4046-AFD3-4D54-AF14-80FFE4212712}" type="pres">
      <dgm:prSet presAssocID="{25DD1472-7DD5-42FA-8694-F26170F8C5EB}" presName="Parent2" presStyleLbl="revTx" presStyleIdx="1" presStyleCnt="4" custScaleX="226585" custLinFactNeighborX="-74005" custLinFactNeighborY="1320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CFD160-0392-4958-A722-39EDF8BA3737}" type="pres">
      <dgm:prSet presAssocID="{7919CE9B-787D-420E-AFDF-DF038DAB1DA8}" presName="Accent3" presStyleCnt="0"/>
      <dgm:spPr/>
    </dgm:pt>
    <dgm:pt modelId="{747A7AA4-BC63-4C34-9B7B-9F368F9A902F}" type="pres">
      <dgm:prSet presAssocID="{7919CE9B-787D-420E-AFDF-DF038DAB1DA8}" presName="Accent" presStyleLbl="node1" presStyleIdx="2" presStyleCnt="4" custScaleX="294327" custScaleY="116121" custLinFactNeighborX="10224" custLinFactNeighborY="19791"/>
      <dgm:spPr/>
    </dgm:pt>
    <dgm:pt modelId="{3A313FAE-5CF8-4336-82F8-3062C32C2D18}" type="pres">
      <dgm:prSet presAssocID="{7919CE9B-787D-420E-AFDF-DF038DAB1DA8}" presName="Parent3" presStyleLbl="revTx" presStyleIdx="2" presStyleCnt="4" custScaleX="179969" custScaleY="174794" custLinFactNeighborX="92769" custLinFactNeighborY="631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4EB231-D48A-4D58-849B-C96D68813823}" type="pres">
      <dgm:prSet presAssocID="{88D167C9-390E-4309-90E9-581369364BA7}" presName="Accent4" presStyleCnt="0"/>
      <dgm:spPr/>
    </dgm:pt>
    <dgm:pt modelId="{9CDFD791-0687-4C75-BCFD-63D2F2602DC7}" type="pres">
      <dgm:prSet presAssocID="{88D167C9-390E-4309-90E9-581369364BA7}" presName="Accent" presStyleLbl="node1" presStyleIdx="3" presStyleCnt="4" custScaleX="378223" custLinFactNeighborX="-10141" custLinFactNeighborY="4867"/>
      <dgm:spPr/>
    </dgm:pt>
    <dgm:pt modelId="{E83DAE82-CD58-4147-B136-54D1F3EDA652}" type="pres">
      <dgm:prSet presAssocID="{88D167C9-390E-4309-90E9-581369364BA7}" presName="Parent4" presStyleLbl="revTx" presStyleIdx="3" presStyleCnt="4" custScaleX="177883" custLinFactNeighborX="-56748" custLinFactNeighborY="3157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E29DB21-7F67-4314-9E18-82515EF67B49}" srcId="{F87F22A4-A35E-42B1-921E-9D401F34EC57}" destId="{25DD1472-7DD5-42FA-8694-F26170F8C5EB}" srcOrd="1" destOrd="0" parTransId="{737B8DAD-D7E1-4699-A7D9-27B9137CACCC}" sibTransId="{B5E4666D-6D2E-418D-8227-E5377E0415DF}"/>
    <dgm:cxn modelId="{E3ADA42A-80DC-45F0-8811-D286E604124B}" type="presOf" srcId="{F87F22A4-A35E-42B1-921E-9D401F34EC57}" destId="{06CB08F1-1872-4DD7-BC3E-8CC37198B73A}" srcOrd="0" destOrd="0" presId="urn:microsoft.com/office/officeart/2009/layout/CircleArrowProcess"/>
    <dgm:cxn modelId="{6CD73074-A078-426A-971D-E6F27186053D}" srcId="{F87F22A4-A35E-42B1-921E-9D401F34EC57}" destId="{7919CE9B-787D-420E-AFDF-DF038DAB1DA8}" srcOrd="2" destOrd="0" parTransId="{ABD34BE5-EF45-47AF-8FD0-84E9E14D024E}" sibTransId="{1DDE2443-7A5B-4232-9B3D-4796E022DCBD}"/>
    <dgm:cxn modelId="{519BF8CF-0AA1-407F-B8FE-0E6FF5072132}" srcId="{F87F22A4-A35E-42B1-921E-9D401F34EC57}" destId="{88D167C9-390E-4309-90E9-581369364BA7}" srcOrd="3" destOrd="0" parTransId="{7C6CF3AE-CF1F-4DA2-A370-38E19292A95A}" sibTransId="{D4C0AEE2-5C3B-4A13-9F8F-B5FBB8BF21A3}"/>
    <dgm:cxn modelId="{95531D00-03B6-4BFA-BB95-A84B38ED21F2}" srcId="{F87F22A4-A35E-42B1-921E-9D401F34EC57}" destId="{E9CA85A4-E6D3-48A3-B740-5AB2489DE156}" srcOrd="0" destOrd="0" parTransId="{2C59DB7C-3FCC-4840-BA58-A8FB4F3DB731}" sibTransId="{EFF3866B-1701-4FE1-9C6E-55B7A495E284}"/>
    <dgm:cxn modelId="{921C2934-C9D9-4D15-A262-16C62A96869A}" type="presOf" srcId="{88D167C9-390E-4309-90E9-581369364BA7}" destId="{E83DAE82-CD58-4147-B136-54D1F3EDA652}" srcOrd="0" destOrd="0" presId="urn:microsoft.com/office/officeart/2009/layout/CircleArrowProcess"/>
    <dgm:cxn modelId="{E84CDC09-9978-439E-B30B-0256A12271A1}" type="presOf" srcId="{25DD1472-7DD5-42FA-8694-F26170F8C5EB}" destId="{F5CC4046-AFD3-4D54-AF14-80FFE4212712}" srcOrd="0" destOrd="0" presId="urn:microsoft.com/office/officeart/2009/layout/CircleArrowProcess"/>
    <dgm:cxn modelId="{16DF787A-7532-478D-9023-7A02426FD248}" type="presOf" srcId="{7919CE9B-787D-420E-AFDF-DF038DAB1DA8}" destId="{3A313FAE-5CF8-4336-82F8-3062C32C2D18}" srcOrd="0" destOrd="0" presId="urn:microsoft.com/office/officeart/2009/layout/CircleArrowProcess"/>
    <dgm:cxn modelId="{F9F7FCAE-4789-460D-9A9C-0570C849716F}" type="presOf" srcId="{E9CA85A4-E6D3-48A3-B740-5AB2489DE156}" destId="{7C622683-F718-4DBD-9680-E6312A3B7B06}" srcOrd="0" destOrd="0" presId="urn:microsoft.com/office/officeart/2009/layout/CircleArrowProcess"/>
    <dgm:cxn modelId="{1C8527ED-986E-4037-A512-308C027DC32D}" type="presParOf" srcId="{06CB08F1-1872-4DD7-BC3E-8CC37198B73A}" destId="{F71DFCBB-4C9B-4D64-9922-03B6B45E4564}" srcOrd="0" destOrd="0" presId="urn:microsoft.com/office/officeart/2009/layout/CircleArrowProcess"/>
    <dgm:cxn modelId="{EE70991A-532F-4C32-8B51-1BDB91FC6891}" type="presParOf" srcId="{F71DFCBB-4C9B-4D64-9922-03B6B45E4564}" destId="{939FCBA8-2F89-4D07-8E71-090EB9025915}" srcOrd="0" destOrd="0" presId="urn:microsoft.com/office/officeart/2009/layout/CircleArrowProcess"/>
    <dgm:cxn modelId="{7CC9BF45-82E2-40D7-B321-0665EE7FFB07}" type="presParOf" srcId="{06CB08F1-1872-4DD7-BC3E-8CC37198B73A}" destId="{7C622683-F718-4DBD-9680-E6312A3B7B06}" srcOrd="1" destOrd="0" presId="urn:microsoft.com/office/officeart/2009/layout/CircleArrowProcess"/>
    <dgm:cxn modelId="{0CB7827B-FABB-421D-89AC-EF108C0D880A}" type="presParOf" srcId="{06CB08F1-1872-4DD7-BC3E-8CC37198B73A}" destId="{8A2C2B8A-BEF9-4007-A628-52AC19F0D91C}" srcOrd="2" destOrd="0" presId="urn:microsoft.com/office/officeart/2009/layout/CircleArrowProcess"/>
    <dgm:cxn modelId="{89C90D35-3A21-40CE-908A-3C3609B15A2A}" type="presParOf" srcId="{8A2C2B8A-BEF9-4007-A628-52AC19F0D91C}" destId="{841DC263-0B03-417E-815C-D7B02EA1CF2C}" srcOrd="0" destOrd="0" presId="urn:microsoft.com/office/officeart/2009/layout/CircleArrowProcess"/>
    <dgm:cxn modelId="{6B0CFC4E-7C6C-4F53-8E2C-727B9E18DEB1}" type="presParOf" srcId="{06CB08F1-1872-4DD7-BC3E-8CC37198B73A}" destId="{F5CC4046-AFD3-4D54-AF14-80FFE4212712}" srcOrd="3" destOrd="0" presId="urn:microsoft.com/office/officeart/2009/layout/CircleArrowProcess"/>
    <dgm:cxn modelId="{C0266EE0-AE68-48E8-828A-E8BA3EAC8B8E}" type="presParOf" srcId="{06CB08F1-1872-4DD7-BC3E-8CC37198B73A}" destId="{EBCFD160-0392-4958-A722-39EDF8BA3737}" srcOrd="4" destOrd="0" presId="urn:microsoft.com/office/officeart/2009/layout/CircleArrowProcess"/>
    <dgm:cxn modelId="{65348313-36E4-41B3-9B50-5EADF9A95AA5}" type="presParOf" srcId="{EBCFD160-0392-4958-A722-39EDF8BA3737}" destId="{747A7AA4-BC63-4C34-9B7B-9F368F9A902F}" srcOrd="0" destOrd="0" presId="urn:microsoft.com/office/officeart/2009/layout/CircleArrowProcess"/>
    <dgm:cxn modelId="{58D20FA2-6295-41D6-A1D0-E1B08C29DF86}" type="presParOf" srcId="{06CB08F1-1872-4DD7-BC3E-8CC37198B73A}" destId="{3A313FAE-5CF8-4336-82F8-3062C32C2D18}" srcOrd="5" destOrd="0" presId="urn:microsoft.com/office/officeart/2009/layout/CircleArrowProcess"/>
    <dgm:cxn modelId="{3EE231D5-CB45-413D-9828-12CBA182713C}" type="presParOf" srcId="{06CB08F1-1872-4DD7-BC3E-8CC37198B73A}" destId="{604EB231-D48A-4D58-849B-C96D68813823}" srcOrd="6" destOrd="0" presId="urn:microsoft.com/office/officeart/2009/layout/CircleArrowProcess"/>
    <dgm:cxn modelId="{AC3CFE16-B279-4E63-BD08-6729BF6AEE4E}" type="presParOf" srcId="{604EB231-D48A-4D58-849B-C96D68813823}" destId="{9CDFD791-0687-4C75-BCFD-63D2F2602DC7}" srcOrd="0" destOrd="0" presId="urn:microsoft.com/office/officeart/2009/layout/CircleArrowProcess"/>
    <dgm:cxn modelId="{97F9A1B4-F94D-4646-9175-5CAC0B8AB490}" type="presParOf" srcId="{06CB08F1-1872-4DD7-BC3E-8CC37198B73A}" destId="{E83DAE82-CD58-4147-B136-54D1F3EDA652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FCBA8-2F89-4D07-8E71-090EB9025915}">
      <dsp:nvSpPr>
        <dsp:cNvPr id="0" name=""/>
        <dsp:cNvSpPr/>
      </dsp:nvSpPr>
      <dsp:spPr>
        <a:xfrm>
          <a:off x="1475966" y="-216251"/>
          <a:ext cx="5707753" cy="218863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22683-F718-4DBD-9680-E6312A3B7B06}">
      <dsp:nvSpPr>
        <dsp:cNvPr id="0" name=""/>
        <dsp:cNvSpPr/>
      </dsp:nvSpPr>
      <dsp:spPr>
        <a:xfrm>
          <a:off x="2900510" y="583963"/>
          <a:ext cx="2950296" cy="522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Understand how ASCII and Unicode are used to represent a range of printable text and characters.</a:t>
          </a:r>
          <a:endParaRPr lang="en-GB" sz="1600" kern="1200" dirty="0"/>
        </a:p>
      </dsp:txBody>
      <dsp:txXfrm>
        <a:off x="2900510" y="583963"/>
        <a:ext cx="2950296" cy="522668"/>
      </dsp:txXfrm>
    </dsp:sp>
    <dsp:sp modelId="{841DC263-0B03-417E-815C-D7B02EA1CF2C}">
      <dsp:nvSpPr>
        <dsp:cNvPr id="0" name=""/>
        <dsp:cNvSpPr/>
      </dsp:nvSpPr>
      <dsp:spPr>
        <a:xfrm>
          <a:off x="954535" y="1270900"/>
          <a:ext cx="5673358" cy="170885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C4046-AFD3-4D54-AF14-80FFE4212712}">
      <dsp:nvSpPr>
        <dsp:cNvPr id="0" name=""/>
        <dsp:cNvSpPr/>
      </dsp:nvSpPr>
      <dsp:spPr>
        <a:xfrm>
          <a:off x="2070143" y="1871984"/>
          <a:ext cx="1729196" cy="522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Identify sequential patterns for the characters.</a:t>
          </a:r>
          <a:endParaRPr lang="en-GB" sz="1600" kern="1200" dirty="0"/>
        </a:p>
      </dsp:txBody>
      <dsp:txXfrm>
        <a:off x="2070143" y="1871984"/>
        <a:ext cx="1729196" cy="522668"/>
      </dsp:txXfrm>
    </dsp:sp>
    <dsp:sp modelId="{747A7AA4-BC63-4C34-9B7B-9F368F9A902F}">
      <dsp:nvSpPr>
        <dsp:cNvPr id="0" name=""/>
        <dsp:cNvSpPr/>
      </dsp:nvSpPr>
      <dsp:spPr>
        <a:xfrm>
          <a:off x="1457775" y="2279015"/>
          <a:ext cx="5707753" cy="1853847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13FAE-5CF8-4336-82F8-3062C32C2D18}">
      <dsp:nvSpPr>
        <dsp:cNvPr id="0" name=""/>
        <dsp:cNvSpPr/>
      </dsp:nvSpPr>
      <dsp:spPr>
        <a:xfrm>
          <a:off x="3829121" y="2736079"/>
          <a:ext cx="2346479" cy="913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Match ASCII values to their characters.</a:t>
          </a:r>
          <a:endParaRPr lang="en-GB" sz="1600" kern="1200" dirty="0"/>
        </a:p>
      </dsp:txBody>
      <dsp:txXfrm>
        <a:off x="3829121" y="2736079"/>
        <a:ext cx="2346479" cy="913592"/>
      </dsp:txXfrm>
    </dsp:sp>
    <dsp:sp modelId="{63802E24-BCA9-4A4A-ACF8-CD0B295AA641}">
      <dsp:nvSpPr>
        <dsp:cNvPr id="0" name=""/>
        <dsp:cNvSpPr/>
      </dsp:nvSpPr>
      <dsp:spPr>
        <a:xfrm>
          <a:off x="954533" y="3536290"/>
          <a:ext cx="5676524" cy="147766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7CAE3F-D35C-456E-A33A-757DFE2A1E25}">
      <dsp:nvSpPr>
        <dsp:cNvPr id="0" name=""/>
        <dsp:cNvSpPr/>
      </dsp:nvSpPr>
      <dsp:spPr>
        <a:xfrm>
          <a:off x="1783111" y="4093740"/>
          <a:ext cx="2427103" cy="522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Know how Unicode can be used for a wider range of characters.</a:t>
          </a:r>
          <a:endParaRPr lang="en-GB" sz="1600" kern="1200" dirty="0"/>
        </a:p>
      </dsp:txBody>
      <dsp:txXfrm>
        <a:off x="1783111" y="4093740"/>
        <a:ext cx="2427103" cy="5226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FCBA8-2F89-4D07-8E71-090EB9025915}">
      <dsp:nvSpPr>
        <dsp:cNvPr id="0" name=""/>
        <dsp:cNvSpPr/>
      </dsp:nvSpPr>
      <dsp:spPr>
        <a:xfrm>
          <a:off x="1035427" y="4088"/>
          <a:ext cx="5524677" cy="180289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22683-F718-4DBD-9680-E6312A3B7B06}">
      <dsp:nvSpPr>
        <dsp:cNvPr id="0" name=""/>
        <dsp:cNvSpPr/>
      </dsp:nvSpPr>
      <dsp:spPr>
        <a:xfrm>
          <a:off x="2180413" y="423585"/>
          <a:ext cx="3300292" cy="507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Define the word ‘pixel’.</a:t>
          </a:r>
          <a:endParaRPr lang="en-GB" sz="1600" kern="1200" dirty="0"/>
        </a:p>
      </dsp:txBody>
      <dsp:txXfrm>
        <a:off x="2180413" y="423585"/>
        <a:ext cx="3300292" cy="507517"/>
      </dsp:txXfrm>
    </dsp:sp>
    <dsp:sp modelId="{841DC263-0B03-417E-815C-D7B02EA1CF2C}">
      <dsp:nvSpPr>
        <dsp:cNvPr id="0" name=""/>
        <dsp:cNvSpPr/>
      </dsp:nvSpPr>
      <dsp:spPr>
        <a:xfrm>
          <a:off x="280654" y="661790"/>
          <a:ext cx="6023518" cy="257834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C4046-AFD3-4D54-AF14-80FFE4212712}">
      <dsp:nvSpPr>
        <dsp:cNvPr id="0" name=""/>
        <dsp:cNvSpPr/>
      </dsp:nvSpPr>
      <dsp:spPr>
        <a:xfrm>
          <a:off x="1388693" y="1768795"/>
          <a:ext cx="2300155" cy="507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Explain how an image may be broken down using a grid to provide pixels with known coordinates.</a:t>
          </a:r>
          <a:endParaRPr lang="en-GB" sz="1600" kern="1200" dirty="0"/>
        </a:p>
      </dsp:txBody>
      <dsp:txXfrm>
        <a:off x="1388693" y="1768795"/>
        <a:ext cx="2300155" cy="507517"/>
      </dsp:txXfrm>
    </dsp:sp>
    <dsp:sp modelId="{747A7AA4-BC63-4C34-9B7B-9F368F9A902F}">
      <dsp:nvSpPr>
        <dsp:cNvPr id="0" name=""/>
        <dsp:cNvSpPr/>
      </dsp:nvSpPr>
      <dsp:spPr>
        <a:xfrm>
          <a:off x="1306750" y="2304034"/>
          <a:ext cx="5353994" cy="2112529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13FAE-5CF8-4336-82F8-3062C32C2D18}">
      <dsp:nvSpPr>
        <dsp:cNvPr id="0" name=""/>
        <dsp:cNvSpPr/>
      </dsp:nvSpPr>
      <dsp:spPr>
        <a:xfrm>
          <a:off x="3825691" y="2880096"/>
          <a:ext cx="1826937" cy="887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Explain how various colour schemes may be digitally encoded.</a:t>
          </a:r>
          <a:endParaRPr lang="en-GB" sz="1600" kern="1200" dirty="0"/>
        </a:p>
      </dsp:txBody>
      <dsp:txXfrm>
        <a:off x="3825691" y="2880096"/>
        <a:ext cx="1826937" cy="887110"/>
      </dsp:txXfrm>
    </dsp:sp>
    <dsp:sp modelId="{9CDFD791-0687-4C75-BCFD-63D2F2602DC7}">
      <dsp:nvSpPr>
        <dsp:cNvPr id="0" name=""/>
        <dsp:cNvSpPr/>
      </dsp:nvSpPr>
      <dsp:spPr>
        <a:xfrm>
          <a:off x="180023" y="3332762"/>
          <a:ext cx="5910885" cy="1563559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3DAE82-CD58-4147-B136-54D1F3EDA652}">
      <dsp:nvSpPr>
        <dsp:cNvPr id="0" name=""/>
        <dsp:cNvSpPr/>
      </dsp:nvSpPr>
      <dsp:spPr>
        <a:xfrm>
          <a:off x="1811072" y="3956753"/>
          <a:ext cx="1805762" cy="507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Calculate the size of a digitally encoded image.</a:t>
          </a:r>
          <a:endParaRPr lang="en-GB" sz="1600" kern="1200" dirty="0"/>
        </a:p>
      </dsp:txBody>
      <dsp:txXfrm>
        <a:off x="1811072" y="3956753"/>
        <a:ext cx="1805762" cy="507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EDE916A-3CDE-46DB-AFFB-7B794A0CE92E}" type="datetimeFigureOut">
              <a:rPr lang="en-GB" smtClean="0"/>
              <a:pPr/>
              <a:t>14/06/2016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2AD8875D-9A4A-4916-AA64-C4BD54005E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6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D7274B-F31D-4D1A-81A2-1B1D469FCFAA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C44346-952B-428D-86C7-63F74109A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6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Now we have to consider that each cell may have a colour associated with it other than black or white.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031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Each cell can be mapped using 24 bits to describe the colour used.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b="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Refer</a:t>
            </a:r>
            <a:r>
              <a:rPr lang="en-GB" sz="1200" b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 Colour depth handout at this point.</a:t>
            </a:r>
            <a:endParaRPr lang="en-GB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031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Resolution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Width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(W)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pixels x Height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(H)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pixels.</a:t>
            </a:r>
          </a:p>
          <a:p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Colour</a:t>
            </a:r>
            <a:r>
              <a:rPr lang="en-GB" sz="1200" i="1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Depth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(D)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number of bits needed to represent a single pixel’s colour.</a:t>
            </a:r>
            <a:endParaRPr lang="en-GB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031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</a:t>
            </a:r>
            <a:r>
              <a:rPr lang="en-GB" baseline="0" dirty="0" smtClean="0"/>
              <a:t> may already know that ‘pixe</a:t>
            </a:r>
            <a:r>
              <a:rPr lang="en-GB" baseline="0" dirty="0" smtClean="0">
                <a:solidFill>
                  <a:schemeClr val="tx1"/>
                </a:solidFill>
              </a:rPr>
              <a:t>l’ </a:t>
            </a:r>
            <a:r>
              <a:rPr lang="en-GB" baseline="0" dirty="0" smtClean="0"/>
              <a:t>is short for ‘Picture Element’. It is a single point in a graphical image.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63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7-bit ASCII (</a:t>
            </a:r>
            <a:r>
              <a:rPr lang="en-GB" sz="11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American Standard Code for Information Interchange</a:t>
            </a:r>
            <a:r>
              <a:rPr lang="en-GB" sz="11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is a mechanism for encoding text that was developed over 50 years ago to standardise the transmission of characters using telegraph equipment. By modern standards, 7-bit ASCII is very limited but nonetheless has served as a useful standard for many years. It uses the first 7 bits of 8 in a byte</a:t>
            </a:r>
            <a:r>
              <a:rPr lang="en-GB" sz="11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its scheme, </a:t>
            </a:r>
            <a:r>
              <a:rPr lang="en-GB" sz="11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limiting the possible range available from 0-127</a:t>
            </a:r>
            <a:r>
              <a:rPr lang="en-GB" sz="1100" kern="1200" baseline="-25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lang="en-GB" sz="11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554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</a:t>
            </a:r>
            <a:r>
              <a:rPr lang="en-GB" baseline="0" dirty="0" smtClean="0"/>
              <a:t> should refer to their ASCII table for this activity.</a:t>
            </a:r>
          </a:p>
          <a:p>
            <a:r>
              <a:rPr lang="en-GB" baseline="0" dirty="0" smtClean="0"/>
              <a:t>Five questions – click for answers.</a:t>
            </a:r>
          </a:p>
          <a:p>
            <a:r>
              <a:rPr lang="en-GB" baseline="0" dirty="0" smtClean="0"/>
              <a:t>Demonstrate the sequential nature of the characters.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802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stated previously, ASCII represents a relatively limited range of characters. In order to represent the language requirements of everyone in the modern world, a character representation encoding scheme having a far greater range is required. Unicode is just that scheme and has been designed to cover all possible character sets in use with capacity to spare.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en.wikipedia.org/wiki/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List_of_Unicode_characters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the Wikipedia page with the complete list.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584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we now overlay the original image with a grid we are able to take samples of the image in an ordered fashion.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dirty="0" smtClean="0">
                <a:effectLst/>
              </a:rPr>
              <a:t>8 x 8 grid required to capture full extent of detail.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refer to each visible cell as a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pixel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i.e.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smallest area of the image that can be represented digitally.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031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Look however what happens if we add a smaller square to the original – the grid size is now </a:t>
            </a:r>
            <a:r>
              <a:rPr lang="en-GB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insufficient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capture all of the detail required.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 x 16 element grid required to capture full detail.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031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031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70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E4E0-A18B-45C1-A67A-1721B824D0CA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DD9-9FE0-4305-BD32-567E5B76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405E-B7F3-4CDC-BAE5-8E3FAE8B828D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B0FE-58DF-4E58-B731-79AA047D0B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63-BB5C-4D6F-839F-39D29807CD87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3864-044C-4A5F-B0B0-4208E5142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0664A-AFFB-4D0C-BC76-5A7A3CD55549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E22D-FA5C-4FCA-B542-39CBEA219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E0C8-F264-45F3-AC70-4C9033A5DBC3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141-529B-43B4-B69F-12B4809DF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DB04-99B5-498D-9168-41FD67386829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5AAE-1889-4765-B42D-6F3BCE968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6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D3E7-8A2A-403A-879D-05CBC5FCE81C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400-5FB4-4F94-BB2F-F7975FB8C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10B5-8398-4A62-A7FC-1911952FE107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5A8-84E9-4D02-9509-3E1099B2B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301A-B1B3-46DF-B3CC-C406F2CEE74F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44D5-67C2-450A-BBAE-D0CDA9AADC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65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36E7-9836-4D39-A1F0-B97D172D0D26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7225-5ADA-4131-8CCA-E579317839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5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C39-2FA4-4EE3-870D-02B33DADA378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1CFF-31DD-47A7-A145-7C43EA3476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6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5FC2B-F42E-4278-BAC8-ED4196D4E1F6}" type="datetimeFigureOut">
              <a:rPr lang="en-GB"/>
              <a:pPr>
                <a:defRPr/>
              </a:pPr>
              <a:t>14/06/2016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D766-F9CC-42A0-8B46-3DBE464A2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49549"/>
            <a:ext cx="9144000" cy="513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495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/>
        </p:nvSpPr>
        <p:spPr>
          <a:xfrm>
            <a:off x="56829" y="6480646"/>
            <a:ext cx="3660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2016 AQA. Created by </a:t>
            </a:r>
            <a:r>
              <a:rPr lang="en-US" dirty="0" err="1" smtClean="0"/>
              <a:t>Teachit</a:t>
            </a:r>
            <a:r>
              <a:rPr lang="en-US" dirty="0" smtClean="0"/>
              <a:t> for AQA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ran\AppData\Local\Microsoft\Windows\Temporary Internet Files\Content.Outlook\UE10RLAK\AQA_New_logo_strapline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6496" y="6442212"/>
            <a:ext cx="81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8431" y="3207676"/>
            <a:ext cx="839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3.3.5 Character encoding and 3.3.6 Representing images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717032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Lesson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262" y="2060848"/>
            <a:ext cx="8305476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spc="50" dirty="0">
                <a:ln w="11430">
                  <a:solidFill>
                    <a:schemeClr val="bg1"/>
                  </a:solidFill>
                </a:ln>
                <a:solidFill>
                  <a:schemeClr val="accent1"/>
                </a:solidFill>
              </a:rPr>
              <a:t>3.3 Fundamentals of data representation</a:t>
            </a:r>
            <a:endParaRPr lang="en-GB" sz="3200" b="1" spc="50" dirty="0">
              <a:ln w="11430">
                <a:solidFill>
                  <a:schemeClr val="bg1"/>
                </a:solidFill>
              </a:ln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441250" y="4869160"/>
            <a:ext cx="31786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+mn-lt"/>
              </a:rPr>
              <a:t>We need to map the grid capture into a digital format</a:t>
            </a:r>
            <a:endParaRPr lang="en-GB" sz="2000" dirty="0"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716016" y="4841865"/>
            <a:ext cx="39707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+mn-lt"/>
              </a:rPr>
              <a:t>The simplest way is to map each square as on (1) or off (0). Each row can then be stored sequentially in an image file.</a:t>
            </a:r>
            <a:endParaRPr lang="en-GB" sz="2000" dirty="0">
              <a:latin typeface="+mn-lt"/>
            </a:endParaRPr>
          </a:p>
        </p:txBody>
      </p:sp>
      <p:pic>
        <p:nvPicPr>
          <p:cNvPr id="19" name="Picture 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6" y="2132856"/>
            <a:ext cx="1822450" cy="1846580"/>
          </a:xfrm>
          <a:prstGeom prst="rect">
            <a:avLst/>
          </a:prstGeom>
        </p:spPr>
      </p:pic>
      <p:sp>
        <p:nvSpPr>
          <p:cNvPr id="20" name="Text Box 15"/>
          <p:cNvSpPr txBox="1"/>
          <p:nvPr/>
        </p:nvSpPr>
        <p:spPr>
          <a:xfrm>
            <a:off x="441250" y="1528836"/>
            <a:ext cx="1008000" cy="288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500" dirty="0">
                <a:effectLst/>
                <a:ea typeface="Calibri"/>
                <a:cs typeface="Times New Roman"/>
              </a:rPr>
              <a:t>Pixel </a:t>
            </a:r>
            <a:r>
              <a:rPr lang="en-GB" sz="1500" dirty="0" smtClean="0">
                <a:effectLst/>
                <a:ea typeface="Calibri"/>
                <a:cs typeface="Times New Roman"/>
              </a:rPr>
              <a:t>0,0</a:t>
            </a:r>
            <a:endParaRPr lang="en-GB" sz="1500" dirty="0">
              <a:effectLst/>
              <a:ea typeface="Calibri"/>
              <a:cs typeface="Times New Roman"/>
            </a:endParaRPr>
          </a:p>
        </p:txBody>
      </p:sp>
      <p:sp>
        <p:nvSpPr>
          <p:cNvPr id="22" name="Text Box 16"/>
          <p:cNvSpPr txBox="1"/>
          <p:nvPr/>
        </p:nvSpPr>
        <p:spPr>
          <a:xfrm>
            <a:off x="3114319" y="1528836"/>
            <a:ext cx="1008000" cy="288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500" dirty="0" smtClean="0">
                <a:effectLst/>
                <a:ea typeface="Calibri"/>
                <a:cs typeface="Times New Roman"/>
              </a:rPr>
              <a:t>Pixel </a:t>
            </a:r>
            <a:r>
              <a:rPr lang="en-GB" sz="1500" dirty="0">
                <a:effectLst/>
                <a:ea typeface="Calibri"/>
                <a:cs typeface="Times New Roman"/>
              </a:rPr>
              <a:t>0,7</a:t>
            </a:r>
          </a:p>
        </p:txBody>
      </p:sp>
      <p:sp>
        <p:nvSpPr>
          <p:cNvPr id="23" name="Text Box 32"/>
          <p:cNvSpPr txBox="1"/>
          <p:nvPr/>
        </p:nvSpPr>
        <p:spPr>
          <a:xfrm>
            <a:off x="457200" y="4149080"/>
            <a:ext cx="1008000" cy="288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500" dirty="0" smtClean="0">
                <a:effectLst/>
                <a:ea typeface="Calibri"/>
                <a:cs typeface="Times New Roman"/>
              </a:rPr>
              <a:t>Pixel </a:t>
            </a:r>
            <a:r>
              <a:rPr lang="en-GB" sz="1500" dirty="0">
                <a:effectLst/>
                <a:ea typeface="Calibri"/>
                <a:cs typeface="Times New Roman"/>
              </a:rPr>
              <a:t>7,0</a:t>
            </a:r>
          </a:p>
        </p:txBody>
      </p:sp>
      <p:sp>
        <p:nvSpPr>
          <p:cNvPr id="24" name="Text Box 33"/>
          <p:cNvSpPr txBox="1"/>
          <p:nvPr/>
        </p:nvSpPr>
        <p:spPr>
          <a:xfrm>
            <a:off x="3115946" y="4149080"/>
            <a:ext cx="1008000" cy="288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500" dirty="0" smtClean="0">
                <a:effectLst/>
                <a:ea typeface="Calibri"/>
                <a:cs typeface="Times New Roman"/>
              </a:rPr>
              <a:t>Pixel </a:t>
            </a:r>
            <a:r>
              <a:rPr lang="en-GB" sz="1500" dirty="0">
                <a:effectLst/>
                <a:ea typeface="Calibri"/>
                <a:cs typeface="Times New Roman"/>
              </a:rPr>
              <a:t>7,7</a:t>
            </a:r>
          </a:p>
        </p:txBody>
      </p:sp>
      <p:cxnSp>
        <p:nvCxnSpPr>
          <p:cNvPr id="25" name="Straight Arrow Connector 24"/>
          <p:cNvCxnSpPr>
            <a:stCxn id="20" idx="2"/>
          </p:cNvCxnSpPr>
          <p:nvPr/>
        </p:nvCxnSpPr>
        <p:spPr>
          <a:xfrm>
            <a:off x="945250" y="1816836"/>
            <a:ext cx="242374" cy="460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2" idx="2"/>
          </p:cNvCxnSpPr>
          <p:nvPr/>
        </p:nvCxnSpPr>
        <p:spPr>
          <a:xfrm flipH="1">
            <a:off x="2775558" y="1816836"/>
            <a:ext cx="842761" cy="460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0"/>
          </p:cNvCxnSpPr>
          <p:nvPr/>
        </p:nvCxnSpPr>
        <p:spPr>
          <a:xfrm flipH="1" flipV="1">
            <a:off x="2775558" y="3861048"/>
            <a:ext cx="84438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0"/>
          </p:cNvCxnSpPr>
          <p:nvPr/>
        </p:nvCxnSpPr>
        <p:spPr>
          <a:xfrm flipV="1">
            <a:off x="961200" y="3861048"/>
            <a:ext cx="22642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942591"/>
              </p:ext>
            </p:extLst>
          </p:nvPr>
        </p:nvGraphicFramePr>
        <p:xfrm>
          <a:off x="4716016" y="1409428"/>
          <a:ext cx="4063221" cy="3506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4103"/>
                <a:gridCol w="338071"/>
                <a:gridCol w="338981"/>
                <a:gridCol w="338981"/>
                <a:gridCol w="338071"/>
                <a:gridCol w="338981"/>
                <a:gridCol w="338071"/>
                <a:gridCol w="338981"/>
                <a:gridCol w="338981"/>
              </a:tblGrid>
              <a:tr h="2286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Row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number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Row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Row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Row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Row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Row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Row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Row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Row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4610" marR="54610" marT="54610" marB="5461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Right Arrow 15"/>
          <p:cNvSpPr/>
          <p:nvPr/>
        </p:nvSpPr>
        <p:spPr>
          <a:xfrm>
            <a:off x="3131840" y="2840122"/>
            <a:ext cx="1440160" cy="444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Representing </a:t>
            </a:r>
            <a:r>
              <a:rPr lang="en-GB" sz="2800" dirty="0" smtClean="0">
                <a:solidFill>
                  <a:schemeClr val="bg1"/>
                </a:solidFill>
              </a:rPr>
              <a:t>images </a:t>
            </a:r>
            <a:r>
              <a:rPr lang="en-GB" sz="2000" dirty="0">
                <a:solidFill>
                  <a:schemeClr val="bg1"/>
                </a:solidFill>
              </a:rPr>
              <a:t>– transforming the image to a bitmap</a:t>
            </a:r>
          </a:p>
        </p:txBody>
      </p:sp>
    </p:spTree>
    <p:extLst>
      <p:ext uri="{BB962C8B-B14F-4D97-AF65-F5344CB8AC3E}">
        <p14:creationId xmlns:p14="http://schemas.microsoft.com/office/powerpoint/2010/main" val="51546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68760"/>
            <a:ext cx="3799334" cy="2736304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How big would the first 8 x 8 image be?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2400" i="1" dirty="0" smtClean="0"/>
          </a:p>
          <a:p>
            <a:pPr marL="0" indent="0">
              <a:buNone/>
            </a:pPr>
            <a:r>
              <a:rPr lang="en-GB" sz="2400" i="1" dirty="0" smtClean="0"/>
              <a:t>We would need 64 bits to store the bitmap.</a:t>
            </a:r>
            <a:endParaRPr lang="en-GB" sz="240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1268761"/>
            <a:ext cx="3799334" cy="273630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How big would the second 16 x 16 image be?</a:t>
            </a:r>
          </a:p>
          <a:p>
            <a:pPr marL="0" indent="0">
              <a:buNone/>
            </a:pPr>
            <a:endParaRPr lang="en-GB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sz="2400" i="1" dirty="0" smtClean="0"/>
              <a:t>We </a:t>
            </a:r>
            <a:r>
              <a:rPr lang="en-GB" sz="2400" i="1" dirty="0"/>
              <a:t>would need </a:t>
            </a:r>
            <a:r>
              <a:rPr lang="en-GB" sz="2400" i="1" dirty="0" smtClean="0"/>
              <a:t>256 bits </a:t>
            </a:r>
            <a:r>
              <a:rPr lang="en-GB" sz="2400" i="1" dirty="0"/>
              <a:t>to store the bitmap.</a:t>
            </a:r>
          </a:p>
          <a:p>
            <a:endParaRPr lang="en-GB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28650" y="4221088"/>
            <a:ext cx="7886700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Why does the second image need 256 bits?</a:t>
            </a:r>
          </a:p>
          <a:p>
            <a:endParaRPr lang="en-GB" sz="1600" dirty="0" smtClean="0"/>
          </a:p>
          <a:p>
            <a:pPr marL="0" indent="0">
              <a:buNone/>
            </a:pPr>
            <a:r>
              <a:rPr lang="en-GB" sz="2400" i="1" dirty="0" smtClean="0"/>
              <a:t>Because the grid is 16 bits x 16 bits which makes 256b bits in total.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Representing </a:t>
            </a:r>
            <a:r>
              <a:rPr lang="en-GB" sz="2800" dirty="0" smtClean="0">
                <a:solidFill>
                  <a:schemeClr val="bg1"/>
                </a:solidFill>
              </a:rPr>
              <a:t>images </a:t>
            </a:r>
            <a:r>
              <a:rPr lang="en-GB" sz="2000" dirty="0">
                <a:solidFill>
                  <a:schemeClr val="bg1"/>
                </a:solidFill>
              </a:rPr>
              <a:t>– transforming the image to a bitmap</a:t>
            </a:r>
          </a:p>
        </p:txBody>
      </p:sp>
    </p:spTree>
    <p:extLst>
      <p:ext uri="{BB962C8B-B14F-4D97-AF65-F5344CB8AC3E}">
        <p14:creationId xmlns:p14="http://schemas.microsoft.com/office/powerpoint/2010/main" val="108621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584528"/>
            <a:ext cx="822960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Representing images – looking at colour depth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5" name="Text Box 15"/>
          <p:cNvSpPr txBox="1"/>
          <p:nvPr/>
        </p:nvSpPr>
        <p:spPr>
          <a:xfrm>
            <a:off x="5997727" y="1484784"/>
            <a:ext cx="1728000" cy="360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500" dirty="0" smtClean="0">
                <a:effectLst/>
                <a:ea typeface="Calibri"/>
                <a:cs typeface="Times New Roman"/>
              </a:rPr>
              <a:t>Pixel 0,3 is green</a:t>
            </a:r>
            <a:endParaRPr lang="en-GB" sz="1500" dirty="0">
              <a:effectLst/>
              <a:ea typeface="Calibri"/>
              <a:cs typeface="Times New Roman"/>
            </a:endParaRPr>
          </a:p>
        </p:txBody>
      </p:sp>
      <p:sp>
        <p:nvSpPr>
          <p:cNvPr id="37" name="Text Box 32"/>
          <p:cNvSpPr txBox="1"/>
          <p:nvPr/>
        </p:nvSpPr>
        <p:spPr>
          <a:xfrm>
            <a:off x="4932232" y="4149120"/>
            <a:ext cx="1728000" cy="360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500" dirty="0">
                <a:effectLst/>
                <a:ea typeface="Calibri"/>
                <a:cs typeface="Times New Roman"/>
              </a:rPr>
              <a:t>Pixel </a:t>
            </a:r>
            <a:r>
              <a:rPr lang="en-GB" sz="1500" dirty="0" smtClean="0">
                <a:effectLst/>
                <a:ea typeface="Calibri"/>
                <a:cs typeface="Times New Roman"/>
              </a:rPr>
              <a:t>7,0 is white</a:t>
            </a:r>
            <a:endParaRPr lang="en-GB" sz="1500" dirty="0">
              <a:effectLst/>
              <a:ea typeface="Calibri"/>
              <a:cs typeface="Times New Roman"/>
            </a:endParaRPr>
          </a:p>
        </p:txBody>
      </p:sp>
      <p:sp>
        <p:nvSpPr>
          <p:cNvPr id="38" name="Text Box 33"/>
          <p:cNvSpPr txBox="1"/>
          <p:nvPr/>
        </p:nvSpPr>
        <p:spPr>
          <a:xfrm>
            <a:off x="7236488" y="4149120"/>
            <a:ext cx="1728000" cy="360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500" dirty="0">
                <a:effectLst/>
                <a:ea typeface="Calibri"/>
                <a:cs typeface="Times New Roman"/>
              </a:rPr>
              <a:t>Pixel </a:t>
            </a:r>
            <a:r>
              <a:rPr lang="en-GB" sz="1500" dirty="0" smtClean="0">
                <a:effectLst/>
                <a:ea typeface="Calibri"/>
                <a:cs typeface="Times New Roman"/>
              </a:rPr>
              <a:t>7,4 is red</a:t>
            </a:r>
            <a:endParaRPr lang="en-GB" sz="1500" dirty="0">
              <a:effectLst/>
              <a:ea typeface="Calibri"/>
              <a:cs typeface="Times New Roman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0945" y="4077072"/>
            <a:ext cx="2366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+mn-lt"/>
              </a:rPr>
              <a:t>The </a:t>
            </a:r>
            <a:r>
              <a:rPr lang="en-GB" sz="2000" dirty="0" smtClean="0">
                <a:latin typeface="+mn-lt"/>
              </a:rPr>
              <a:t>original image</a:t>
            </a:r>
            <a:endParaRPr lang="en-GB" sz="2000" dirty="0"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276841" y="5025370"/>
            <a:ext cx="32513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+mn-lt"/>
              </a:rPr>
              <a:t>Overlaying the </a:t>
            </a:r>
            <a:r>
              <a:rPr lang="en-GB" sz="2000" dirty="0">
                <a:latin typeface="+mn-lt"/>
              </a:rPr>
              <a:t>image with a </a:t>
            </a:r>
            <a:r>
              <a:rPr lang="en-GB" sz="2000" dirty="0" smtClean="0">
                <a:latin typeface="+mn-lt"/>
              </a:rPr>
              <a:t>grid</a:t>
            </a:r>
            <a:endParaRPr lang="en-GB" sz="2000" dirty="0">
              <a:latin typeface="+mn-lt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52" y="2132856"/>
            <a:ext cx="1831340" cy="1822450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020" y="2132856"/>
            <a:ext cx="1831340" cy="1822450"/>
          </a:xfrm>
          <a:prstGeom prst="rect">
            <a:avLst/>
          </a:prstGeom>
        </p:spPr>
      </p:pic>
      <p:cxnSp>
        <p:nvCxnSpPr>
          <p:cNvPr id="26" name="Straight Arrow Connector 25"/>
          <p:cNvCxnSpPr>
            <a:stCxn id="35" idx="2"/>
          </p:cNvCxnSpPr>
          <p:nvPr/>
        </p:nvCxnSpPr>
        <p:spPr>
          <a:xfrm flipH="1">
            <a:off x="6588224" y="1844784"/>
            <a:ext cx="273503" cy="36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0"/>
          </p:cNvCxnSpPr>
          <p:nvPr/>
        </p:nvCxnSpPr>
        <p:spPr>
          <a:xfrm flipV="1">
            <a:off x="5796232" y="3789040"/>
            <a:ext cx="359944" cy="36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8" idx="0"/>
          </p:cNvCxnSpPr>
          <p:nvPr/>
        </p:nvCxnSpPr>
        <p:spPr>
          <a:xfrm flipH="1" flipV="1">
            <a:off x="6861727" y="3789040"/>
            <a:ext cx="1238761" cy="36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Arrow 13"/>
          <p:cNvSpPr/>
          <p:nvPr/>
        </p:nvSpPr>
        <p:spPr>
          <a:xfrm>
            <a:off x="3131840" y="2840122"/>
            <a:ext cx="2448272" cy="444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76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38" grpId="0" animBg="1"/>
      <p:bldP spid="42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330" y="1606550"/>
            <a:ext cx="1831340" cy="182245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264902"/>
              </p:ext>
            </p:extLst>
          </p:nvPr>
        </p:nvGraphicFramePr>
        <p:xfrm>
          <a:off x="457200" y="3789040"/>
          <a:ext cx="8229601" cy="1765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5497"/>
                <a:gridCol w="274514"/>
                <a:gridCol w="274514"/>
                <a:gridCol w="273985"/>
                <a:gridCol w="274514"/>
                <a:gridCol w="273985"/>
                <a:gridCol w="274514"/>
                <a:gridCol w="274514"/>
                <a:gridCol w="273985"/>
                <a:gridCol w="274514"/>
                <a:gridCol w="274514"/>
                <a:gridCol w="273985"/>
                <a:gridCol w="274514"/>
                <a:gridCol w="274514"/>
                <a:gridCol w="273985"/>
                <a:gridCol w="274514"/>
                <a:gridCol w="273985"/>
                <a:gridCol w="274514"/>
                <a:gridCol w="274514"/>
                <a:gridCol w="273985"/>
                <a:gridCol w="274514"/>
                <a:gridCol w="274514"/>
                <a:gridCol w="273985"/>
                <a:gridCol w="274514"/>
                <a:gridCol w="274514"/>
              </a:tblGrid>
              <a:tr h="266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Cell location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Red intensity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Green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intensity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Blue intensity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6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7,0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6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7,4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88" marR="45488" marT="45488" marB="45488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Representing images – looking at colour depth</a:t>
            </a:r>
          </a:p>
        </p:txBody>
      </p:sp>
    </p:spTree>
    <p:extLst>
      <p:ext uri="{BB962C8B-B14F-4D97-AF65-F5344CB8AC3E}">
        <p14:creationId xmlns:p14="http://schemas.microsoft.com/office/powerpoint/2010/main" val="295792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56832" y="3717032"/>
            <a:ext cx="3573760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Image size in bits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W x H x D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= 8 x 8 x 24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= 1536 bits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330" y="1606550"/>
            <a:ext cx="1831340" cy="182245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Representing images </a:t>
            </a:r>
            <a:r>
              <a:rPr lang="en-GB" sz="2400" dirty="0">
                <a:solidFill>
                  <a:schemeClr val="bg1"/>
                </a:solidFill>
              </a:rPr>
              <a:t>– calculating bitmap file size</a:t>
            </a:r>
          </a:p>
        </p:txBody>
      </p:sp>
    </p:spTree>
    <p:extLst>
      <p:ext uri="{BB962C8B-B14F-4D97-AF65-F5344CB8AC3E}">
        <p14:creationId xmlns:p14="http://schemas.microsoft.com/office/powerpoint/2010/main" val="317708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Objectives – Character encoding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036715115"/>
              </p:ext>
            </p:extLst>
          </p:nvPr>
        </p:nvGraphicFramePr>
        <p:xfrm>
          <a:off x="511969" y="1124967"/>
          <a:ext cx="8120063" cy="4968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61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Objectives – Representing images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335698969"/>
              </p:ext>
            </p:extLst>
          </p:nvPr>
        </p:nvGraphicFramePr>
        <p:xfrm>
          <a:off x="1151620" y="1196975"/>
          <a:ext cx="6840760" cy="48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6959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How </a:t>
            </a:r>
            <a:r>
              <a:rPr lang="en-GB" sz="2800" dirty="0">
                <a:solidFill>
                  <a:schemeClr val="bg1"/>
                </a:solidFill>
                <a:latin typeface="+mn-lt"/>
              </a:rPr>
              <a:t>characters are represented using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ASCII 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289489"/>
              </p:ext>
            </p:extLst>
          </p:nvPr>
        </p:nvGraphicFramePr>
        <p:xfrm>
          <a:off x="628651" y="1628800"/>
          <a:ext cx="7831781" cy="2459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1261"/>
                <a:gridCol w="423047"/>
                <a:gridCol w="423047"/>
                <a:gridCol w="423047"/>
                <a:gridCol w="423047"/>
                <a:gridCol w="423047"/>
                <a:gridCol w="423047"/>
                <a:gridCol w="423047"/>
                <a:gridCol w="423047"/>
                <a:gridCol w="1296144"/>
              </a:tblGrid>
              <a:tr h="3836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+mn-lt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8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8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8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8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8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8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GB" sz="1800" b="1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73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Maximum possible binary value using</a:t>
                      </a: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ASCII</a:t>
                      </a:r>
                      <a:endParaRPr lang="en-GB" sz="16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-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= 127</a:t>
                      </a:r>
                      <a:r>
                        <a:rPr lang="en-GB" sz="1800" baseline="-25000" dirty="0">
                          <a:effectLst/>
                          <a:latin typeface="+mn-lt"/>
                        </a:rPr>
                        <a:t>10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14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-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= 78</a:t>
                      </a:r>
                      <a:r>
                        <a:rPr lang="en-GB" sz="1800" baseline="-25000" dirty="0">
                          <a:effectLst/>
                          <a:latin typeface="+mn-lt"/>
                        </a:rPr>
                        <a:t>10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 = ‘N’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73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Minimum possible binary value using ASCII</a:t>
                      </a:r>
                      <a:endParaRPr lang="en-GB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-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= 0</a:t>
                      </a:r>
                      <a:r>
                        <a:rPr lang="en-GB" sz="1800" baseline="-25000" dirty="0">
                          <a:effectLst/>
                          <a:latin typeface="+mn-lt"/>
                        </a:rPr>
                        <a:t>10</a:t>
                      </a:r>
                      <a:endParaRPr lang="en-GB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7656" marR="67656" marT="70788" marB="70788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619500" y="9004300"/>
            <a:ext cx="381000" cy="76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28650" y="1124744"/>
            <a:ext cx="5455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This is how the letter N would be represented.</a:t>
            </a:r>
            <a:endParaRPr lang="en-GB" sz="20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560" y="4717593"/>
            <a:ext cx="73997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latin typeface="+mn-lt"/>
              </a:rPr>
              <a:t> </a:t>
            </a:r>
            <a:r>
              <a:rPr lang="en-GB" sz="2000" b="1" dirty="0" smtClean="0">
                <a:latin typeface="+mn-lt"/>
              </a:rPr>
              <a:t>!"#$%&amp;'()*+,./</a:t>
            </a:r>
            <a:r>
              <a:rPr lang="en-GB" sz="2000" b="1" dirty="0">
                <a:latin typeface="+mn-lt"/>
              </a:rPr>
              <a:t>0123456789</a:t>
            </a:r>
            <a:r>
              <a:rPr lang="en-GB" sz="2000" b="1" dirty="0" smtClean="0">
                <a:latin typeface="+mn-lt"/>
              </a:rPr>
              <a:t>:;&lt;=&gt;?@</a:t>
            </a:r>
          </a:p>
          <a:p>
            <a:r>
              <a:rPr lang="en-GB" sz="2000" b="1" dirty="0" smtClean="0">
                <a:latin typeface="+mn-lt"/>
              </a:rPr>
              <a:t>ABCDEFGHIJKLMNOPQRSTUVWXYZ[\]^_`</a:t>
            </a:r>
          </a:p>
          <a:p>
            <a:r>
              <a:rPr lang="en-GB" sz="2000" b="1" dirty="0" err="1" smtClean="0">
                <a:latin typeface="+mn-lt"/>
              </a:rPr>
              <a:t>abcdefghijklmnopqrstuvwxyz</a:t>
            </a:r>
            <a:r>
              <a:rPr lang="en-GB" sz="2000" b="1" dirty="0">
                <a:latin typeface="+mn-lt"/>
              </a:rPr>
              <a:t>{|}~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4253026"/>
            <a:ext cx="7255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the whole set of printable characters.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5837202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Look at the sheet of all the ASCII characters.</a:t>
            </a: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387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917437"/>
              </p:ext>
            </p:extLst>
          </p:nvPr>
        </p:nvGraphicFramePr>
        <p:xfrm>
          <a:off x="2246630" y="1693913"/>
          <a:ext cx="4650740" cy="774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025"/>
                <a:gridCol w="581660"/>
                <a:gridCol w="581025"/>
                <a:gridCol w="581660"/>
                <a:gridCol w="581660"/>
                <a:gridCol w="581025"/>
                <a:gridCol w="581660"/>
                <a:gridCol w="5810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147127" y="3308791"/>
            <a:ext cx="7981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073054"/>
              </p:ext>
            </p:extLst>
          </p:nvPr>
        </p:nvGraphicFramePr>
        <p:xfrm>
          <a:off x="2246630" y="1693913"/>
          <a:ext cx="4650740" cy="774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025"/>
                <a:gridCol w="581660"/>
                <a:gridCol w="581025"/>
                <a:gridCol w="581660"/>
                <a:gridCol w="581660"/>
                <a:gridCol w="581025"/>
                <a:gridCol w="581660"/>
                <a:gridCol w="5810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171722" y="3308791"/>
            <a:ext cx="748923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325477"/>
              </p:ext>
            </p:extLst>
          </p:nvPr>
        </p:nvGraphicFramePr>
        <p:xfrm>
          <a:off x="2246630" y="1693913"/>
          <a:ext cx="4650740" cy="774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025"/>
                <a:gridCol w="581660"/>
                <a:gridCol w="581025"/>
                <a:gridCol w="581660"/>
                <a:gridCol w="581660"/>
                <a:gridCol w="581025"/>
                <a:gridCol w="581660"/>
                <a:gridCol w="5810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197370" y="3308791"/>
            <a:ext cx="69762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21065"/>
              </p:ext>
            </p:extLst>
          </p:nvPr>
        </p:nvGraphicFramePr>
        <p:xfrm>
          <a:off x="2246630" y="1693913"/>
          <a:ext cx="4650740" cy="774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025"/>
                <a:gridCol w="581660"/>
                <a:gridCol w="581025"/>
                <a:gridCol w="581660"/>
                <a:gridCol w="581660"/>
                <a:gridCol w="581025"/>
                <a:gridCol w="581660"/>
                <a:gridCol w="5810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094778" y="3308791"/>
            <a:ext cx="90281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412810"/>
              </p:ext>
            </p:extLst>
          </p:nvPr>
        </p:nvGraphicFramePr>
        <p:xfrm>
          <a:off x="2246630" y="1693913"/>
          <a:ext cx="4650740" cy="774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025"/>
                <a:gridCol w="581660"/>
                <a:gridCol w="581025"/>
                <a:gridCol w="581660"/>
                <a:gridCol w="581660"/>
                <a:gridCol w="581025"/>
                <a:gridCol w="581660"/>
                <a:gridCol w="5810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3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3844802" y="3308791"/>
            <a:ext cx="1402763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28650" y="365127"/>
            <a:ext cx="7886700" cy="954107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What character is represented by this 7-bit ASCII character code?</a:t>
            </a:r>
          </a:p>
        </p:txBody>
      </p:sp>
    </p:spTree>
    <p:extLst>
      <p:ext uri="{BB962C8B-B14F-4D97-AF65-F5344CB8AC3E}">
        <p14:creationId xmlns:p14="http://schemas.microsoft.com/office/powerpoint/2010/main" val="143246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9" grpId="0" animBg="1"/>
      <p:bldP spid="11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How </a:t>
            </a:r>
            <a:r>
              <a:rPr lang="en-GB" sz="2800" dirty="0">
                <a:solidFill>
                  <a:schemeClr val="bg1"/>
                </a:solidFill>
                <a:latin typeface="+mn-lt"/>
              </a:rPr>
              <a:t>characters are represented using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Unicode 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188" y="980728"/>
            <a:ext cx="790416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Unicode uses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16 bits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represent the character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range.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Using 16 bits gives 2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combinations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or 65,536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possible binary patterns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Unicode values are usually shown using hexadecimal.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985700"/>
              </p:ext>
            </p:extLst>
          </p:nvPr>
        </p:nvGraphicFramePr>
        <p:xfrm>
          <a:off x="611560" y="2348880"/>
          <a:ext cx="7903790" cy="2943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1292726"/>
                <a:gridCol w="1292726"/>
                <a:gridCol w="1292726"/>
                <a:gridCol w="1292726"/>
                <a:gridCol w="1292726"/>
              </a:tblGrid>
              <a:tr h="8861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Character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Ç</a:t>
                      </a:r>
                      <a:endParaRPr lang="en-GB" sz="4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ɸ</a:t>
                      </a:r>
                      <a:endParaRPr lang="en-GB" sz="4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Cyrl-AZ" sz="40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Ш</a:t>
                      </a:r>
                      <a:endParaRPr lang="en-GB" sz="4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40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ق</a:t>
                      </a:r>
                      <a:endParaRPr lang="en-GB" sz="4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∯</a:t>
                      </a:r>
                      <a:endParaRPr lang="en-GB" sz="4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61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Hexadecimal value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00C7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03D5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0428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FED6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222F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61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(Latin) Capital letter C with cedilla</a:t>
                      </a:r>
                      <a:endParaRPr lang="en-GB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(Greek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Phi Symbol</a:t>
                      </a:r>
                      <a:endParaRPr lang="en-GB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(Cyrillic) Capital Letter Sha</a:t>
                      </a:r>
                      <a:endParaRPr lang="en-GB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(Arabic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5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qāf</a:t>
                      </a:r>
                      <a:endParaRPr lang="en-GB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Mathematical surface integral symbol</a:t>
                      </a:r>
                      <a:endParaRPr lang="en-GB" sz="15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124" marR="57124" marT="59769" marB="59769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28650" y="5450821"/>
            <a:ext cx="7886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 </a:t>
            </a:r>
            <a:r>
              <a:rPr lang="en-GB" b="1" dirty="0">
                <a:latin typeface="+mn-lt"/>
              </a:rPr>
              <a:t>Unicode</a:t>
            </a:r>
            <a:r>
              <a:rPr lang="en-GB" dirty="0">
                <a:latin typeface="+mn-lt"/>
              </a:rPr>
              <a:t> Standard covers (almost) all the </a:t>
            </a:r>
            <a:r>
              <a:rPr lang="en-GB" b="1" dirty="0">
                <a:latin typeface="+mn-lt"/>
              </a:rPr>
              <a:t>characters</a:t>
            </a:r>
            <a:r>
              <a:rPr lang="en-GB" dirty="0">
                <a:latin typeface="+mn-lt"/>
              </a:rPr>
              <a:t>, punctuations, and symbols in the world.</a:t>
            </a:r>
          </a:p>
        </p:txBody>
      </p:sp>
    </p:spTree>
    <p:extLst>
      <p:ext uri="{BB962C8B-B14F-4D97-AF65-F5344CB8AC3E}">
        <p14:creationId xmlns:p14="http://schemas.microsoft.com/office/powerpoint/2010/main" val="123406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125538"/>
            <a:ext cx="7904162" cy="5000625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In order to represent images digitally, there are two areas that we need to look </a:t>
            </a:r>
            <a:r>
              <a:rPr lang="en-GB" sz="2000" dirty="0" smtClean="0"/>
              <a:t>at: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lvl="0">
              <a:buClr>
                <a:schemeClr val="accent1"/>
              </a:buClr>
            </a:pPr>
            <a:r>
              <a:rPr lang="en-GB" sz="2000" dirty="0" smtClean="0"/>
              <a:t>resolution – the size of each pixel in the image (i.e. how many there are)</a:t>
            </a:r>
          </a:p>
          <a:p>
            <a:pPr lvl="0">
              <a:buClr>
                <a:schemeClr val="accent1"/>
              </a:buClr>
            </a:pPr>
            <a:endParaRPr lang="en-GB" sz="2000" dirty="0"/>
          </a:p>
          <a:p>
            <a:pPr lvl="0">
              <a:buClr>
                <a:schemeClr val="accent1"/>
              </a:buClr>
            </a:pPr>
            <a:r>
              <a:rPr lang="en-GB" sz="2000" dirty="0"/>
              <a:t>c</a:t>
            </a:r>
            <a:r>
              <a:rPr lang="en-GB" sz="2000" dirty="0" smtClean="0"/>
              <a:t>olour </a:t>
            </a:r>
            <a:r>
              <a:rPr lang="en-GB" sz="2000" dirty="0"/>
              <a:t>depth – how the colours of an image may be represented by digital </a:t>
            </a:r>
            <a:r>
              <a:rPr lang="en-GB" sz="2000" dirty="0" smtClean="0"/>
              <a:t>encoding.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Representing images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65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50" y="2132856"/>
            <a:ext cx="1822450" cy="1846580"/>
          </a:xfrm>
          <a:prstGeom prst="rect">
            <a:avLst/>
          </a:prstGeom>
        </p:spPr>
      </p:pic>
      <p:pic>
        <p:nvPicPr>
          <p:cNvPr id="34" name="Picture 3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902" y="2132856"/>
            <a:ext cx="1822450" cy="1846580"/>
          </a:xfrm>
          <a:prstGeom prst="rect">
            <a:avLst/>
          </a:prstGeom>
        </p:spPr>
      </p:pic>
      <p:sp>
        <p:nvSpPr>
          <p:cNvPr id="35" name="Text Box 15"/>
          <p:cNvSpPr txBox="1"/>
          <p:nvPr/>
        </p:nvSpPr>
        <p:spPr>
          <a:xfrm>
            <a:off x="5148325" y="1628832"/>
            <a:ext cx="1008000" cy="288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500" dirty="0">
                <a:effectLst/>
                <a:ea typeface="Calibri"/>
                <a:cs typeface="Times New Roman"/>
              </a:rPr>
              <a:t>Pixel </a:t>
            </a:r>
            <a:r>
              <a:rPr lang="en-GB" sz="1500" dirty="0" smtClean="0">
                <a:effectLst/>
                <a:ea typeface="Calibri"/>
                <a:cs typeface="Times New Roman"/>
              </a:rPr>
              <a:t>0,0</a:t>
            </a:r>
            <a:endParaRPr lang="en-GB" sz="1500" dirty="0">
              <a:effectLst/>
              <a:ea typeface="Calibri"/>
              <a:cs typeface="Times New Roman"/>
            </a:endParaRPr>
          </a:p>
        </p:txBody>
      </p:sp>
      <p:sp>
        <p:nvSpPr>
          <p:cNvPr id="36" name="Text Box 16"/>
          <p:cNvSpPr txBox="1"/>
          <p:nvPr/>
        </p:nvSpPr>
        <p:spPr>
          <a:xfrm>
            <a:off x="7524440" y="1628832"/>
            <a:ext cx="1008000" cy="288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500" dirty="0">
                <a:effectLst/>
                <a:ea typeface="Calibri"/>
                <a:cs typeface="Times New Roman"/>
              </a:rPr>
              <a:t>Pixel </a:t>
            </a:r>
            <a:r>
              <a:rPr lang="en-GB" sz="1500" dirty="0" smtClean="0">
                <a:effectLst/>
                <a:ea typeface="Calibri"/>
                <a:cs typeface="Times New Roman"/>
              </a:rPr>
              <a:t>0,7</a:t>
            </a:r>
            <a:endParaRPr lang="en-GB" sz="1500" dirty="0">
              <a:effectLst/>
              <a:ea typeface="Calibri"/>
              <a:cs typeface="Times New Roman"/>
            </a:endParaRPr>
          </a:p>
        </p:txBody>
      </p:sp>
      <p:sp>
        <p:nvSpPr>
          <p:cNvPr id="37" name="Text Box 32"/>
          <p:cNvSpPr txBox="1"/>
          <p:nvPr/>
        </p:nvSpPr>
        <p:spPr>
          <a:xfrm>
            <a:off x="5148325" y="4149112"/>
            <a:ext cx="1008000" cy="288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500" dirty="0">
                <a:effectLst/>
                <a:ea typeface="Calibri"/>
                <a:cs typeface="Times New Roman"/>
              </a:rPr>
              <a:t>Pixel </a:t>
            </a:r>
            <a:r>
              <a:rPr lang="en-GB" sz="1500" dirty="0" smtClean="0">
                <a:effectLst/>
                <a:ea typeface="Calibri"/>
                <a:cs typeface="Times New Roman"/>
              </a:rPr>
              <a:t>7,0</a:t>
            </a:r>
            <a:endParaRPr lang="en-GB" sz="1500" dirty="0">
              <a:effectLst/>
              <a:ea typeface="Calibri"/>
              <a:cs typeface="Times New Roman"/>
            </a:endParaRPr>
          </a:p>
        </p:txBody>
      </p:sp>
      <p:sp>
        <p:nvSpPr>
          <p:cNvPr id="38" name="Text Box 33"/>
          <p:cNvSpPr txBox="1"/>
          <p:nvPr/>
        </p:nvSpPr>
        <p:spPr>
          <a:xfrm>
            <a:off x="7524440" y="4149112"/>
            <a:ext cx="1008000" cy="288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500" dirty="0">
                <a:effectLst/>
                <a:ea typeface="Calibri"/>
                <a:cs typeface="Times New Roman"/>
              </a:rPr>
              <a:t>Pixel </a:t>
            </a:r>
            <a:r>
              <a:rPr lang="en-GB" sz="1500" dirty="0" smtClean="0">
                <a:effectLst/>
                <a:ea typeface="Calibri"/>
                <a:cs typeface="Times New Roman"/>
              </a:rPr>
              <a:t>7,7</a:t>
            </a:r>
            <a:endParaRPr lang="en-GB" sz="1500" dirty="0">
              <a:effectLst/>
              <a:ea typeface="Calibri"/>
              <a:cs typeface="Times New Roman"/>
            </a:endParaRPr>
          </a:p>
        </p:txBody>
      </p:sp>
      <p:cxnSp>
        <p:nvCxnSpPr>
          <p:cNvPr id="26" name="Straight Arrow Connector 25"/>
          <p:cNvCxnSpPr>
            <a:stCxn id="35" idx="2"/>
          </p:cNvCxnSpPr>
          <p:nvPr/>
        </p:nvCxnSpPr>
        <p:spPr>
          <a:xfrm>
            <a:off x="5652325" y="1916832"/>
            <a:ext cx="359835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2"/>
          </p:cNvCxnSpPr>
          <p:nvPr/>
        </p:nvCxnSpPr>
        <p:spPr>
          <a:xfrm flipH="1">
            <a:off x="7668344" y="1916832"/>
            <a:ext cx="360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8" idx="0"/>
          </p:cNvCxnSpPr>
          <p:nvPr/>
        </p:nvCxnSpPr>
        <p:spPr>
          <a:xfrm flipH="1" flipV="1">
            <a:off x="7668344" y="3897068"/>
            <a:ext cx="360096" cy="252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0"/>
          </p:cNvCxnSpPr>
          <p:nvPr/>
        </p:nvCxnSpPr>
        <p:spPr>
          <a:xfrm flipV="1">
            <a:off x="5652325" y="3897068"/>
            <a:ext cx="359835" cy="252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55576" y="4046285"/>
            <a:ext cx="22958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latin typeface="+mn-lt"/>
              </a:rPr>
              <a:t>The </a:t>
            </a:r>
            <a:r>
              <a:rPr lang="en-GB" sz="2000" dirty="0" smtClean="0">
                <a:latin typeface="+mn-lt"/>
              </a:rPr>
              <a:t>original image</a:t>
            </a:r>
            <a:endParaRPr lang="en-GB" sz="2000" dirty="0">
              <a:latin typeface="+mn-lt"/>
            </a:endParaRPr>
          </a:p>
        </p:txBody>
      </p:sp>
      <p:sp>
        <p:nvSpPr>
          <p:cNvPr id="40" name="Right Arrow 39"/>
          <p:cNvSpPr/>
          <p:nvPr/>
        </p:nvSpPr>
        <p:spPr>
          <a:xfrm>
            <a:off x="3131840" y="2840122"/>
            <a:ext cx="2448272" cy="444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203457" y="4652006"/>
            <a:ext cx="32513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+mn-lt"/>
              </a:rPr>
              <a:t>Overlaying the </a:t>
            </a:r>
            <a:r>
              <a:rPr lang="en-GB" sz="2000" dirty="0">
                <a:latin typeface="+mn-lt"/>
              </a:rPr>
              <a:t>image with a </a:t>
            </a:r>
            <a:r>
              <a:rPr lang="en-GB" sz="2000" dirty="0" smtClean="0">
                <a:latin typeface="+mn-lt"/>
              </a:rPr>
              <a:t>grid.</a:t>
            </a:r>
            <a:endParaRPr lang="en-GB" sz="2000" dirty="0">
              <a:latin typeface="+mn-lt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Representing </a:t>
            </a:r>
            <a:r>
              <a:rPr lang="en-GB" sz="2800" dirty="0" smtClean="0">
                <a:solidFill>
                  <a:schemeClr val="bg1"/>
                </a:solidFill>
              </a:rPr>
              <a:t>images </a:t>
            </a:r>
            <a:r>
              <a:rPr lang="en-GB" sz="2800" dirty="0">
                <a:solidFill>
                  <a:schemeClr val="bg1"/>
                </a:solidFill>
              </a:rPr>
              <a:t>– looking at </a:t>
            </a:r>
            <a:r>
              <a:rPr lang="en-GB" sz="2800" dirty="0" smtClean="0">
                <a:solidFill>
                  <a:schemeClr val="bg1"/>
                </a:solidFill>
              </a:rPr>
              <a:t>resolution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6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40" grpId="0" animBg="1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15"/>
          <p:cNvSpPr txBox="1"/>
          <p:nvPr/>
        </p:nvSpPr>
        <p:spPr>
          <a:xfrm>
            <a:off x="5175846" y="1556791"/>
            <a:ext cx="1116707" cy="32380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500" dirty="0" smtClean="0">
                <a:effectLst/>
                <a:ea typeface="Calibri"/>
                <a:cs typeface="Times New Roman"/>
              </a:rPr>
              <a:t>Pixel </a:t>
            </a:r>
            <a:r>
              <a:rPr lang="en-GB" sz="1500" dirty="0">
                <a:effectLst/>
                <a:ea typeface="Calibri"/>
                <a:cs typeface="Times New Roman"/>
              </a:rPr>
              <a:t>0,0</a:t>
            </a:r>
          </a:p>
        </p:txBody>
      </p:sp>
      <p:sp>
        <p:nvSpPr>
          <p:cNvPr id="36" name="Text Box 16"/>
          <p:cNvSpPr txBox="1"/>
          <p:nvPr/>
        </p:nvSpPr>
        <p:spPr>
          <a:xfrm>
            <a:off x="7380312" y="1556792"/>
            <a:ext cx="1261477" cy="32380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500" dirty="0">
                <a:effectLst/>
                <a:ea typeface="Calibri"/>
                <a:cs typeface="Times New Roman"/>
              </a:rPr>
              <a:t>Pixel </a:t>
            </a:r>
            <a:r>
              <a:rPr lang="en-GB" sz="1500" dirty="0" smtClean="0">
                <a:effectLst/>
                <a:ea typeface="Calibri"/>
                <a:cs typeface="Times New Roman"/>
              </a:rPr>
              <a:t>0,15</a:t>
            </a:r>
            <a:endParaRPr lang="en-GB" sz="1500" dirty="0">
              <a:effectLst/>
              <a:ea typeface="Calibri"/>
              <a:cs typeface="Times New Roman"/>
            </a:endParaRPr>
          </a:p>
        </p:txBody>
      </p:sp>
      <p:sp>
        <p:nvSpPr>
          <p:cNvPr id="37" name="Text Box 32"/>
          <p:cNvSpPr txBox="1"/>
          <p:nvPr/>
        </p:nvSpPr>
        <p:spPr>
          <a:xfrm>
            <a:off x="5175846" y="4209302"/>
            <a:ext cx="1116707" cy="29981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500" dirty="0">
                <a:effectLst/>
                <a:ea typeface="Calibri"/>
                <a:cs typeface="Times New Roman"/>
              </a:rPr>
              <a:t>Pixel  </a:t>
            </a:r>
            <a:r>
              <a:rPr lang="en-GB" sz="1500" dirty="0" smtClean="0">
                <a:effectLst/>
                <a:ea typeface="Calibri"/>
                <a:cs typeface="Times New Roman"/>
              </a:rPr>
              <a:t>15,0</a:t>
            </a:r>
            <a:endParaRPr lang="en-GB" sz="1500" dirty="0">
              <a:effectLst/>
              <a:ea typeface="Calibri"/>
              <a:cs typeface="Times New Roman"/>
            </a:endParaRPr>
          </a:p>
        </p:txBody>
      </p:sp>
      <p:sp>
        <p:nvSpPr>
          <p:cNvPr id="38" name="Text Box 33"/>
          <p:cNvSpPr txBox="1"/>
          <p:nvPr/>
        </p:nvSpPr>
        <p:spPr>
          <a:xfrm>
            <a:off x="7380312" y="4209302"/>
            <a:ext cx="1296144" cy="29981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500" dirty="0" smtClean="0">
                <a:effectLst/>
                <a:ea typeface="Calibri"/>
                <a:cs typeface="Times New Roman"/>
              </a:rPr>
              <a:t>Pixel </a:t>
            </a:r>
            <a:r>
              <a:rPr lang="en-GB" sz="1500" dirty="0" smtClean="0">
                <a:ea typeface="Calibri"/>
                <a:cs typeface="Times New Roman"/>
              </a:rPr>
              <a:t>15,15</a:t>
            </a:r>
            <a:endParaRPr lang="en-GB" sz="1500" dirty="0">
              <a:effectLst/>
              <a:ea typeface="Calibri"/>
              <a:cs typeface="Times New Roman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1188" y="4190231"/>
            <a:ext cx="2520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+mj-lt"/>
              </a:rPr>
              <a:t>Look what </a:t>
            </a:r>
            <a:r>
              <a:rPr lang="en-GB" sz="2000" dirty="0">
                <a:latin typeface="+mj-lt"/>
              </a:rPr>
              <a:t>happens if we add a smaller square to the </a:t>
            </a:r>
            <a:r>
              <a:rPr lang="en-GB" sz="2000" dirty="0" smtClean="0">
                <a:latin typeface="+mj-lt"/>
              </a:rPr>
              <a:t>original. </a:t>
            </a:r>
            <a:endParaRPr lang="en-GB" sz="2000" dirty="0"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525956" y="4737338"/>
            <a:ext cx="25974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+mn-lt"/>
              </a:rPr>
              <a:t>Overlaying the </a:t>
            </a:r>
            <a:r>
              <a:rPr lang="en-GB" sz="2000" dirty="0">
                <a:latin typeface="+mn-lt"/>
              </a:rPr>
              <a:t>image with a </a:t>
            </a:r>
            <a:r>
              <a:rPr lang="en-GB" sz="2000" dirty="0" smtClean="0">
                <a:latin typeface="+mn-lt"/>
              </a:rPr>
              <a:t>16 x 16 grid.</a:t>
            </a:r>
            <a:endParaRPr lang="en-GB" sz="2000" dirty="0">
              <a:latin typeface="+mn-lt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132856"/>
            <a:ext cx="1822450" cy="1846580"/>
          </a:xfrm>
          <a:prstGeom prst="rect">
            <a:avLst/>
          </a:prstGeom>
        </p:spPr>
      </p:pic>
      <p:sp>
        <p:nvSpPr>
          <p:cNvPr id="17" name="Text Box 20"/>
          <p:cNvSpPr txBox="1"/>
          <p:nvPr/>
        </p:nvSpPr>
        <p:spPr>
          <a:xfrm>
            <a:off x="611188" y="1299616"/>
            <a:ext cx="2520652" cy="65590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Calibri"/>
                <a:cs typeface="Times New Roman"/>
              </a:rPr>
              <a:t>Element smaller than grid square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403650" y="1973411"/>
            <a:ext cx="0" cy="231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085839" y="2276872"/>
            <a:ext cx="2494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+mn-lt"/>
              </a:rPr>
              <a:t>Increase </a:t>
            </a:r>
            <a:r>
              <a:rPr lang="en-GB" i="1" dirty="0">
                <a:latin typeface="+mn-lt"/>
              </a:rPr>
              <a:t>scanning resolution</a:t>
            </a:r>
            <a:endParaRPr lang="en-GB" dirty="0">
              <a:latin typeface="+mn-lt"/>
            </a:endParaRPr>
          </a:p>
        </p:txBody>
      </p:sp>
      <p:pic>
        <p:nvPicPr>
          <p:cNvPr id="21" name="Picture 2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012" y="2132856"/>
            <a:ext cx="1831340" cy="1822450"/>
          </a:xfrm>
          <a:prstGeom prst="rect">
            <a:avLst/>
          </a:prstGeom>
        </p:spPr>
      </p:pic>
      <p:cxnSp>
        <p:nvCxnSpPr>
          <p:cNvPr id="45" name="Straight Arrow Connector 44"/>
          <p:cNvCxnSpPr>
            <a:stCxn id="37" idx="0"/>
          </p:cNvCxnSpPr>
          <p:nvPr/>
        </p:nvCxnSpPr>
        <p:spPr>
          <a:xfrm flipV="1">
            <a:off x="5734200" y="3861048"/>
            <a:ext cx="277960" cy="3482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5" idx="2"/>
          </p:cNvCxnSpPr>
          <p:nvPr/>
        </p:nvCxnSpPr>
        <p:spPr>
          <a:xfrm>
            <a:off x="5734200" y="1880600"/>
            <a:ext cx="277960" cy="324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2"/>
          </p:cNvCxnSpPr>
          <p:nvPr/>
        </p:nvCxnSpPr>
        <p:spPr>
          <a:xfrm flipH="1">
            <a:off x="7668344" y="1880601"/>
            <a:ext cx="342707" cy="324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8" idx="0"/>
          </p:cNvCxnSpPr>
          <p:nvPr/>
        </p:nvCxnSpPr>
        <p:spPr>
          <a:xfrm flipH="1" flipV="1">
            <a:off x="7668344" y="3861048"/>
            <a:ext cx="360040" cy="3482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Arrow 18"/>
          <p:cNvSpPr/>
          <p:nvPr/>
        </p:nvSpPr>
        <p:spPr>
          <a:xfrm>
            <a:off x="3131840" y="2840122"/>
            <a:ext cx="2448272" cy="444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Representing </a:t>
            </a:r>
            <a:r>
              <a:rPr lang="en-GB" sz="2800" dirty="0" smtClean="0">
                <a:solidFill>
                  <a:schemeClr val="bg1"/>
                </a:solidFill>
              </a:rPr>
              <a:t>images </a:t>
            </a:r>
            <a:r>
              <a:rPr lang="en-GB" sz="2800" dirty="0">
                <a:solidFill>
                  <a:schemeClr val="bg1"/>
                </a:solidFill>
              </a:rPr>
              <a:t>– looking at </a:t>
            </a:r>
            <a:r>
              <a:rPr lang="en-GB" sz="2800" dirty="0" smtClean="0">
                <a:solidFill>
                  <a:schemeClr val="bg1"/>
                </a:solidFill>
              </a:rPr>
              <a:t>resolution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1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42" grpId="0"/>
      <p:bldP spid="5" grpId="0"/>
      <p:bldP spid="19" grpId="0" animBg="1"/>
    </p:bldLst>
  </p:timing>
</p:sld>
</file>

<file path=ppt/theme/theme1.xml><?xml version="1.0" encoding="utf-8"?>
<a:theme xmlns:a="http://schemas.openxmlformats.org/drawingml/2006/main" name="Computer Science template v2">
  <a:themeElements>
    <a:clrScheme name="AQA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2878"/>
      </a:accent1>
      <a:accent2>
        <a:srgbClr val="C8194B"/>
      </a:accent2>
      <a:accent3>
        <a:srgbClr val="D2C8E1"/>
      </a:accent3>
      <a:accent4>
        <a:srgbClr val="9784BE"/>
      </a:accent4>
      <a:accent5>
        <a:srgbClr val="6D51A1"/>
      </a:accent5>
      <a:accent6>
        <a:srgbClr val="2F71AC"/>
      </a:accent6>
      <a:hlink>
        <a:srgbClr val="2F71AC"/>
      </a:hlink>
      <a:folHlink>
        <a:srgbClr val="4128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Science template v2</Template>
  <TotalTime>878</TotalTime>
  <Words>1164</Words>
  <Application>Microsoft Office PowerPoint</Application>
  <PresentationFormat>On-screen Show (4:3)</PresentationFormat>
  <Paragraphs>361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Computer Science template 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2016-04-27T09:09:24Z</cp:lastPrinted>
  <dcterms:created xsi:type="dcterms:W3CDTF">2015-10-06T11:34:12Z</dcterms:created>
  <dcterms:modified xsi:type="dcterms:W3CDTF">2016-06-14T11:23:43Z</dcterms:modified>
</cp:coreProperties>
</file>