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2" r:id="rId3"/>
    <p:sldId id="257" r:id="rId4"/>
    <p:sldId id="258" r:id="rId5"/>
    <p:sldId id="286" r:id="rId6"/>
    <p:sldId id="287" r:id="rId7"/>
    <p:sldId id="289" r:id="rId8"/>
    <p:sldId id="288" r:id="rId9"/>
    <p:sldId id="290" r:id="rId10"/>
    <p:sldId id="283" r:id="rId1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5" clrIdx="0"/>
  <p:cmAuthor id="1" name="Helen Kennedy" initials="HK" lastIdx="2" clrIdx="1"/>
  <p:cmAuthor id="2" name="Nancy" initials="K N" lastIdx="1" clrIdx="2"/>
  <p:cmAuthor id="3" name="Helen" initials="HK" lastIdx="1" clrIdx="3"/>
  <p:cmAuthor id="4" name="Olivia Date" initials="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35" autoAdjust="0"/>
    <p:restoredTop sz="86877" autoAdjust="0"/>
  </p:normalViewPr>
  <p:slideViewPr>
    <p:cSldViewPr showGuides="1">
      <p:cViewPr>
        <p:scale>
          <a:sx n="67" d="100"/>
          <a:sy n="67" d="100"/>
        </p:scale>
        <p:origin x="-558" y="-72"/>
      </p:cViewPr>
      <p:guideLst>
        <p:guide orient="horz" pos="2614"/>
        <p:guide pos="249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118C77-81A2-4BB4-8832-0427962E6676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D09916EA-CEA5-4670-826E-E58813D721F9}">
      <dgm:prSet phldrT="[Text]" custT="1"/>
      <dgm:spPr/>
      <dgm:t>
        <a:bodyPr/>
        <a:lstStyle/>
        <a:p>
          <a:r>
            <a:rPr lang="en-GB" sz="2000" dirty="0" smtClean="0"/>
            <a:t>Interpret the results of simple truth tables.</a:t>
          </a:r>
          <a:endParaRPr lang="en-GB" sz="2000" dirty="0"/>
        </a:p>
      </dgm:t>
    </dgm:pt>
    <dgm:pt modelId="{207557FC-C6DC-4189-896A-53E18C4DC7D4}" type="parTrans" cxnId="{E7A37250-3F17-4D02-85B6-8DCC9C7F4024}">
      <dgm:prSet/>
      <dgm:spPr/>
      <dgm:t>
        <a:bodyPr/>
        <a:lstStyle/>
        <a:p>
          <a:endParaRPr lang="en-GB"/>
        </a:p>
      </dgm:t>
    </dgm:pt>
    <dgm:pt modelId="{D2FA6896-11C2-4A33-9B2A-7D4FF2677010}" type="sibTrans" cxnId="{E7A37250-3F17-4D02-85B6-8DCC9C7F4024}">
      <dgm:prSet/>
      <dgm:spPr/>
      <dgm:t>
        <a:bodyPr/>
        <a:lstStyle/>
        <a:p>
          <a:endParaRPr lang="en-GB"/>
        </a:p>
      </dgm:t>
    </dgm:pt>
    <dgm:pt modelId="{5336FF55-702A-4335-A70B-1158568E558B}">
      <dgm:prSet phldrT="[Text]" custT="1"/>
      <dgm:spPr/>
      <dgm:t>
        <a:bodyPr/>
        <a:lstStyle/>
        <a:p>
          <a:r>
            <a:rPr lang="en-GB" sz="2000" dirty="0" smtClean="0"/>
            <a:t>Create, modify and interpret simple logic circuit diagrams.</a:t>
          </a:r>
          <a:endParaRPr lang="en-GB" sz="2000" dirty="0"/>
        </a:p>
      </dgm:t>
    </dgm:pt>
    <dgm:pt modelId="{C8620EB6-F6E4-4CBE-912C-FA15A05DF556}" type="parTrans" cxnId="{449FF83F-9CDD-48FB-AB77-8A93CE91FCE3}">
      <dgm:prSet/>
      <dgm:spPr/>
      <dgm:t>
        <a:bodyPr/>
        <a:lstStyle/>
        <a:p>
          <a:endParaRPr lang="en-GB"/>
        </a:p>
      </dgm:t>
    </dgm:pt>
    <dgm:pt modelId="{E26D4D93-E701-41EB-9289-9CFF51E1BC3E}" type="sibTrans" cxnId="{449FF83F-9CDD-48FB-AB77-8A93CE91FCE3}">
      <dgm:prSet/>
      <dgm:spPr/>
      <dgm:t>
        <a:bodyPr/>
        <a:lstStyle/>
        <a:p>
          <a:endParaRPr lang="en-GB"/>
        </a:p>
      </dgm:t>
    </dgm:pt>
    <dgm:pt modelId="{F945132B-EA2C-4ED8-A4BD-57BCC397D900}" type="pres">
      <dgm:prSet presAssocID="{56118C77-81A2-4BB4-8832-0427962E667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93FAC2D4-064D-4035-81CC-021812FAC88B}" type="pres">
      <dgm:prSet presAssocID="{D09916EA-CEA5-4670-826E-E58813D721F9}" presName="Accent1" presStyleCnt="0"/>
      <dgm:spPr/>
      <dgm:t>
        <a:bodyPr/>
        <a:lstStyle/>
        <a:p>
          <a:endParaRPr lang="en-GB"/>
        </a:p>
      </dgm:t>
    </dgm:pt>
    <dgm:pt modelId="{5BA2131B-27C7-4ABC-877E-8D2E29D9133C}" type="pres">
      <dgm:prSet presAssocID="{D09916EA-CEA5-4670-826E-E58813D721F9}" presName="Accent" presStyleLbl="node1" presStyleIdx="0" presStyleCnt="2" custScaleX="176088"/>
      <dgm:spPr/>
      <dgm:t>
        <a:bodyPr/>
        <a:lstStyle/>
        <a:p>
          <a:endParaRPr lang="en-GB"/>
        </a:p>
      </dgm:t>
    </dgm:pt>
    <dgm:pt modelId="{3E05FF57-138A-4BA1-BC6B-52347081AB8F}" type="pres">
      <dgm:prSet presAssocID="{D09916EA-CEA5-4670-826E-E58813D721F9}" presName="Parent1" presStyleLbl="revTx" presStyleIdx="0" presStyleCnt="2" custScaleX="196843" custLinFactNeighborY="-180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2FA2CF-248B-4285-B426-B3EEE25687AB}" type="pres">
      <dgm:prSet presAssocID="{5336FF55-702A-4335-A70B-1158568E558B}" presName="Accent2" presStyleCnt="0"/>
      <dgm:spPr/>
      <dgm:t>
        <a:bodyPr/>
        <a:lstStyle/>
        <a:p>
          <a:endParaRPr lang="en-GB"/>
        </a:p>
      </dgm:t>
    </dgm:pt>
    <dgm:pt modelId="{18013527-DF47-41B0-8E3C-B4AB50988619}" type="pres">
      <dgm:prSet presAssocID="{5336FF55-702A-4335-A70B-1158568E558B}" presName="Accent" presStyleLbl="node1" presStyleIdx="1" presStyleCnt="2" custScaleX="198217"/>
      <dgm:spPr/>
      <dgm:t>
        <a:bodyPr/>
        <a:lstStyle/>
        <a:p>
          <a:endParaRPr lang="en-GB"/>
        </a:p>
      </dgm:t>
    </dgm:pt>
    <dgm:pt modelId="{41A890E0-23BF-43C8-99A4-2DE1FE0C753D}" type="pres">
      <dgm:prSet presAssocID="{5336FF55-702A-4335-A70B-1158568E558B}" presName="Parent2" presStyleLbl="revTx" presStyleIdx="1" presStyleCnt="2" custScaleX="220734" custLinFactNeighborY="138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F7D9E93-5B21-4622-85BD-3A8CBDCEA964}" type="presOf" srcId="{5336FF55-702A-4335-A70B-1158568E558B}" destId="{41A890E0-23BF-43C8-99A4-2DE1FE0C753D}" srcOrd="0" destOrd="0" presId="urn:microsoft.com/office/officeart/2009/layout/CircleArrowProcess"/>
    <dgm:cxn modelId="{E7A37250-3F17-4D02-85B6-8DCC9C7F4024}" srcId="{56118C77-81A2-4BB4-8832-0427962E6676}" destId="{D09916EA-CEA5-4670-826E-E58813D721F9}" srcOrd="0" destOrd="0" parTransId="{207557FC-C6DC-4189-896A-53E18C4DC7D4}" sibTransId="{D2FA6896-11C2-4A33-9B2A-7D4FF2677010}"/>
    <dgm:cxn modelId="{3CF19349-E832-45CE-89CC-90B56A62FA8D}" type="presOf" srcId="{56118C77-81A2-4BB4-8832-0427962E6676}" destId="{F945132B-EA2C-4ED8-A4BD-57BCC397D900}" srcOrd="0" destOrd="0" presId="urn:microsoft.com/office/officeart/2009/layout/CircleArrowProcess"/>
    <dgm:cxn modelId="{7F8E1999-238C-49F9-847D-3EA5E8221B94}" type="presOf" srcId="{D09916EA-CEA5-4670-826E-E58813D721F9}" destId="{3E05FF57-138A-4BA1-BC6B-52347081AB8F}" srcOrd="0" destOrd="0" presId="urn:microsoft.com/office/officeart/2009/layout/CircleArrowProcess"/>
    <dgm:cxn modelId="{449FF83F-9CDD-48FB-AB77-8A93CE91FCE3}" srcId="{56118C77-81A2-4BB4-8832-0427962E6676}" destId="{5336FF55-702A-4335-A70B-1158568E558B}" srcOrd="1" destOrd="0" parTransId="{C8620EB6-F6E4-4CBE-912C-FA15A05DF556}" sibTransId="{E26D4D93-E701-41EB-9289-9CFF51E1BC3E}"/>
    <dgm:cxn modelId="{D4CEF897-1861-425F-8437-FC9406BA626C}" type="presParOf" srcId="{F945132B-EA2C-4ED8-A4BD-57BCC397D900}" destId="{93FAC2D4-064D-4035-81CC-021812FAC88B}" srcOrd="0" destOrd="0" presId="urn:microsoft.com/office/officeart/2009/layout/CircleArrowProcess"/>
    <dgm:cxn modelId="{63F66F6C-D57D-48F7-B97F-DB93C017B942}" type="presParOf" srcId="{93FAC2D4-064D-4035-81CC-021812FAC88B}" destId="{5BA2131B-27C7-4ABC-877E-8D2E29D9133C}" srcOrd="0" destOrd="0" presId="urn:microsoft.com/office/officeart/2009/layout/CircleArrowProcess"/>
    <dgm:cxn modelId="{F72F7749-2C4D-4FEF-8DCB-48FFF4DC7E10}" type="presParOf" srcId="{F945132B-EA2C-4ED8-A4BD-57BCC397D900}" destId="{3E05FF57-138A-4BA1-BC6B-52347081AB8F}" srcOrd="1" destOrd="0" presId="urn:microsoft.com/office/officeart/2009/layout/CircleArrowProcess"/>
    <dgm:cxn modelId="{B9E181F0-56B9-4D08-9EAF-C9002B595D19}" type="presParOf" srcId="{F945132B-EA2C-4ED8-A4BD-57BCC397D900}" destId="{022FA2CF-248B-4285-B426-B3EEE25687AB}" srcOrd="2" destOrd="0" presId="urn:microsoft.com/office/officeart/2009/layout/CircleArrowProcess"/>
    <dgm:cxn modelId="{2599C31D-EDB9-421C-BCE5-D6E14A9D8154}" type="presParOf" srcId="{022FA2CF-248B-4285-B426-B3EEE25687AB}" destId="{18013527-DF47-41B0-8E3C-B4AB50988619}" srcOrd="0" destOrd="0" presId="urn:microsoft.com/office/officeart/2009/layout/CircleArrowProcess"/>
    <dgm:cxn modelId="{35C1AC9F-47B5-4594-9C05-E7C864C600BB}" type="presParOf" srcId="{F945132B-EA2C-4ED8-A4BD-57BCC397D900}" destId="{41A890E0-23BF-43C8-99A4-2DE1FE0C753D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2131B-27C7-4ABC-877E-8D2E29D9133C}">
      <dsp:nvSpPr>
        <dsp:cNvPr id="0" name=""/>
        <dsp:cNvSpPr/>
      </dsp:nvSpPr>
      <dsp:spPr>
        <a:xfrm>
          <a:off x="998937" y="0"/>
          <a:ext cx="4769481" cy="270865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05FF57-138A-4BA1-BC6B-52347081AB8F}">
      <dsp:nvSpPr>
        <dsp:cNvPr id="0" name=""/>
        <dsp:cNvSpPr/>
      </dsp:nvSpPr>
      <dsp:spPr>
        <a:xfrm>
          <a:off x="1895869" y="844457"/>
          <a:ext cx="2974639" cy="755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Interpret the results of simple truth tables.</a:t>
          </a:r>
          <a:endParaRPr lang="en-GB" sz="2000" kern="1200" dirty="0"/>
        </a:p>
      </dsp:txBody>
      <dsp:txXfrm>
        <a:off x="1895869" y="844457"/>
        <a:ext cx="2974639" cy="755497"/>
      </dsp:txXfrm>
    </dsp:sp>
    <dsp:sp modelId="{18013527-DF47-41B0-8E3C-B4AB50988619}">
      <dsp:nvSpPr>
        <dsp:cNvPr id="0" name=""/>
        <dsp:cNvSpPr/>
      </dsp:nvSpPr>
      <dsp:spPr>
        <a:xfrm>
          <a:off x="327580" y="1736140"/>
          <a:ext cx="4612262" cy="2327859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A890E0-23BF-43C8-99A4-2DE1FE0C753D}">
      <dsp:nvSpPr>
        <dsp:cNvPr id="0" name=""/>
        <dsp:cNvSpPr/>
      </dsp:nvSpPr>
      <dsp:spPr>
        <a:xfrm>
          <a:off x="959765" y="2644651"/>
          <a:ext cx="3335674" cy="755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Create, modify and interpret simple logic circuit diagrams.</a:t>
          </a:r>
          <a:endParaRPr lang="en-GB" sz="2000" kern="1200" dirty="0"/>
        </a:p>
      </dsp:txBody>
      <dsp:txXfrm>
        <a:off x="959765" y="2644651"/>
        <a:ext cx="3335674" cy="755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</a:t>
            </a:r>
            <a:r>
              <a:rPr lang="en-US" dirty="0" err="1" smtClean="0"/>
              <a:t>Teachit</a:t>
            </a:r>
            <a:r>
              <a:rPr lang="en-US" dirty="0" smtClean="0"/>
              <a:t>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419262" y="2060848"/>
            <a:ext cx="8305476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spc="50" dirty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3.4 Computer systems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6" y="3207676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3.4.2 Boolean </a:t>
            </a:r>
            <a:r>
              <a:rPr lang="en-GB" sz="2400" b="1" dirty="0">
                <a:solidFill>
                  <a:schemeClr val="accent1"/>
                </a:solidFill>
                <a:latin typeface="+mn-lt"/>
              </a:rPr>
              <a:t>logic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6" y="3686243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 3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Over to you…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8650" y="2204864"/>
            <a:ext cx="7886700" cy="78941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 smtClean="0">
                <a:solidFill>
                  <a:schemeClr val="accent1"/>
                </a:solidFill>
              </a:rPr>
              <a:t>Try Quiz </a:t>
            </a:r>
            <a:r>
              <a:rPr lang="en-GB" sz="2400" b="1" dirty="0" smtClean="0">
                <a:solidFill>
                  <a:schemeClr val="accent1"/>
                </a:solidFill>
              </a:rPr>
              <a:t>2.</a:t>
            </a:r>
            <a:endParaRPr lang="en-GB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4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Objective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4306384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73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Starter activity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2132856"/>
            <a:ext cx="7886700" cy="16561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 smtClean="0">
                <a:solidFill>
                  <a:schemeClr val="accent1"/>
                </a:solidFill>
              </a:rPr>
              <a:t>Try Quiz </a:t>
            </a:r>
            <a:r>
              <a:rPr lang="en-GB" sz="2400" b="1" dirty="0" smtClean="0">
                <a:solidFill>
                  <a:schemeClr val="accent1"/>
                </a:solidFill>
              </a:rPr>
              <a:t>1.</a:t>
            </a:r>
            <a:endParaRPr lang="en-GB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6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Introduction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752"/>
            <a:ext cx="7886700" cy="432048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/>
              <a:t>The best way to create a diagram from a truth table </a:t>
            </a:r>
            <a:r>
              <a:rPr lang="en-GB" sz="2000" dirty="0"/>
              <a:t>using combined gates </a:t>
            </a:r>
            <a:r>
              <a:rPr lang="en-GB" sz="2000" dirty="0" smtClean="0"/>
              <a:t>is to do the following:</a:t>
            </a:r>
          </a:p>
          <a:p>
            <a:pPr marL="0" indent="0">
              <a:buNone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Identify the possible number of inputs e.g. 1,2,3 </a:t>
            </a:r>
            <a:r>
              <a:rPr lang="en-GB" sz="2000" dirty="0" err="1" smtClean="0"/>
              <a:t>etc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Identify the relationship between the first identified gates and inputs allowing which allows you to establish the type of logic gates are being used at the left-hand side of the diagram.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We will now look at how to identify a simple circuit using a truth table.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1387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461665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400" dirty="0" smtClean="0">
                <a:solidFill>
                  <a:schemeClr val="bg1"/>
                </a:solidFill>
                <a:latin typeface="+mn-lt"/>
              </a:rPr>
              <a:t>Worked example 1</a:t>
            </a:r>
            <a:endParaRPr lang="en-GB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752"/>
            <a:ext cx="7886700" cy="68407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266640"/>
              </p:ext>
            </p:extLst>
          </p:nvPr>
        </p:nvGraphicFramePr>
        <p:xfrm>
          <a:off x="628650" y="1196752"/>
          <a:ext cx="7831782" cy="4463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3430"/>
                <a:gridCol w="360040"/>
                <a:gridCol w="360040"/>
                <a:gridCol w="360040"/>
                <a:gridCol w="1080120"/>
                <a:gridCol w="1008112"/>
              </a:tblGrid>
              <a:tr h="393019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Truth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table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5374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Inputs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Output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75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00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00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00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00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203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1729839"/>
            <a:ext cx="41274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our first step, we have only the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truth table to provide us with information about the states of the inputs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output.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notice about this truth table?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Look at the number of inputs and outputs.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Look at what happens to the TRUE and FALSE values.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30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202203"/>
              </p:ext>
            </p:extLst>
          </p:nvPr>
        </p:nvGraphicFramePr>
        <p:xfrm>
          <a:off x="628650" y="1196752"/>
          <a:ext cx="7831782" cy="44976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3430"/>
                <a:gridCol w="360040"/>
                <a:gridCol w="360040"/>
                <a:gridCol w="360040"/>
                <a:gridCol w="1080120"/>
                <a:gridCol w="1008112"/>
              </a:tblGrid>
              <a:tr h="427175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Truth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table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185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Inputs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Output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24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10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10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10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10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319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149080"/>
            <a:ext cx="1850276" cy="11880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461665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400" dirty="0">
                <a:solidFill>
                  <a:schemeClr val="bg1"/>
                </a:solidFill>
              </a:rPr>
              <a:t>Worked example </a:t>
            </a:r>
            <a:r>
              <a:rPr lang="en-GB" sz="2400" dirty="0" smtClean="0">
                <a:solidFill>
                  <a:schemeClr val="bg1"/>
                </a:solidFill>
              </a:rPr>
              <a:t>2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752"/>
            <a:ext cx="7886700" cy="68407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27584" y="1700808"/>
            <a:ext cx="41274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n-lt"/>
                <a:cs typeface="Arial" panose="020B0604020202020204" pitchFamily="34" charset="0"/>
              </a:rPr>
              <a:t>How many inputs?</a:t>
            </a:r>
          </a:p>
          <a:p>
            <a:endParaRPr lang="en-GB" dirty="0">
              <a:latin typeface="+mn-lt"/>
            </a:endParaRPr>
          </a:p>
          <a:p>
            <a:r>
              <a:rPr lang="en-GB" dirty="0" smtClean="0">
                <a:latin typeface="+mn-lt"/>
              </a:rPr>
              <a:t>Because there are </a:t>
            </a:r>
            <a:r>
              <a:rPr lang="en-GB" b="1" dirty="0" smtClean="0">
                <a:latin typeface="+mn-lt"/>
              </a:rPr>
              <a:t>four</a:t>
            </a:r>
            <a:r>
              <a:rPr lang="en-GB" dirty="0" smtClean="0">
                <a:latin typeface="+mn-lt"/>
              </a:rPr>
              <a:t> total combinations of input, we can deduce that there are probably two possible initial inputs (because 2</a:t>
            </a:r>
            <a:r>
              <a:rPr lang="en-GB" baseline="30000" dirty="0" smtClean="0">
                <a:latin typeface="+mn-lt"/>
              </a:rPr>
              <a:t>2</a:t>
            </a:r>
            <a:r>
              <a:rPr lang="en-GB" dirty="0" smtClean="0">
                <a:latin typeface="+mn-lt"/>
              </a:rPr>
              <a:t> = 4).</a:t>
            </a:r>
          </a:p>
          <a:p>
            <a:endParaRPr lang="en-GB" dirty="0">
              <a:latin typeface="+mn-lt"/>
            </a:endParaRPr>
          </a:p>
          <a:p>
            <a:r>
              <a:rPr lang="en-GB" dirty="0" smtClean="0">
                <a:latin typeface="+mn-lt"/>
              </a:rPr>
              <a:t>Draw two inputs </a:t>
            </a:r>
            <a:r>
              <a:rPr lang="en-GB" b="1" dirty="0" smtClean="0">
                <a:latin typeface="+mn-lt"/>
              </a:rPr>
              <a:t>A</a:t>
            </a:r>
            <a:r>
              <a:rPr lang="en-GB" dirty="0" smtClean="0">
                <a:latin typeface="+mn-lt"/>
              </a:rPr>
              <a:t> and </a:t>
            </a:r>
            <a:r>
              <a:rPr lang="en-GB" b="1" dirty="0" smtClean="0">
                <a:latin typeface="+mn-lt"/>
              </a:rPr>
              <a:t>B: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334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813069"/>
              </p:ext>
            </p:extLst>
          </p:nvPr>
        </p:nvGraphicFramePr>
        <p:xfrm>
          <a:off x="628650" y="1196752"/>
          <a:ext cx="7831782" cy="44976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3430"/>
                <a:gridCol w="360040"/>
                <a:gridCol w="360040"/>
                <a:gridCol w="360040"/>
                <a:gridCol w="1080120"/>
                <a:gridCol w="1008112"/>
              </a:tblGrid>
              <a:tr h="427175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Truth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table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185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Inputs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Output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24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10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10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10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10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319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461665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400" dirty="0">
                <a:solidFill>
                  <a:schemeClr val="bg1"/>
                </a:solidFill>
              </a:rPr>
              <a:t>Worked example </a:t>
            </a:r>
            <a:r>
              <a:rPr lang="en-GB" sz="2400" dirty="0" smtClean="0">
                <a:solidFill>
                  <a:schemeClr val="bg1"/>
                </a:solidFill>
              </a:rPr>
              <a:t>3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752"/>
            <a:ext cx="7886700" cy="68407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27584" y="1700808"/>
            <a:ext cx="41274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n-lt"/>
                <a:cs typeface="Arial" panose="020B0604020202020204" pitchFamily="34" charset="0"/>
              </a:rPr>
              <a:t>What gate?</a:t>
            </a:r>
          </a:p>
          <a:p>
            <a:endParaRPr lang="en-GB" dirty="0">
              <a:latin typeface="+mn-lt"/>
            </a:endParaRPr>
          </a:p>
          <a:p>
            <a:r>
              <a:rPr lang="en-GB" dirty="0" smtClean="0">
                <a:latin typeface="+mn-lt"/>
              </a:rPr>
              <a:t>If we look at inputs </a:t>
            </a:r>
            <a:r>
              <a:rPr lang="en-GB" b="1" dirty="0" smtClean="0">
                <a:latin typeface="+mn-lt"/>
              </a:rPr>
              <a:t>A</a:t>
            </a:r>
            <a:r>
              <a:rPr lang="en-GB" dirty="0" smtClean="0">
                <a:latin typeface="+mn-lt"/>
              </a:rPr>
              <a:t> and </a:t>
            </a:r>
            <a:r>
              <a:rPr lang="en-GB" b="1" dirty="0" smtClean="0">
                <a:latin typeface="+mn-lt"/>
              </a:rPr>
              <a:t>B</a:t>
            </a:r>
            <a:r>
              <a:rPr lang="en-GB" dirty="0" smtClean="0">
                <a:latin typeface="+mn-lt"/>
              </a:rPr>
              <a:t>, we can see that the output </a:t>
            </a:r>
            <a:r>
              <a:rPr lang="en-GB" b="1" dirty="0" smtClean="0">
                <a:latin typeface="+mn-lt"/>
              </a:rPr>
              <a:t>F </a:t>
            </a:r>
            <a:r>
              <a:rPr lang="en-GB" dirty="0" smtClean="0">
                <a:latin typeface="+mn-lt"/>
              </a:rPr>
              <a:t>corresponds to that of an </a:t>
            </a:r>
            <a:r>
              <a:rPr lang="en-GB" b="1" dirty="0" smtClean="0">
                <a:latin typeface="+mn-lt"/>
              </a:rPr>
              <a:t>OR</a:t>
            </a:r>
            <a:r>
              <a:rPr lang="en-GB" dirty="0" smtClean="0">
                <a:latin typeface="+mn-lt"/>
              </a:rPr>
              <a:t> gate.</a:t>
            </a:r>
          </a:p>
          <a:p>
            <a:endParaRPr lang="en-GB" dirty="0">
              <a:latin typeface="+mn-lt"/>
            </a:endParaRPr>
          </a:p>
          <a:p>
            <a:r>
              <a:rPr lang="en-GB" dirty="0" smtClean="0">
                <a:latin typeface="+mn-lt"/>
              </a:rPr>
              <a:t>Draw the gate with an output of </a:t>
            </a:r>
            <a:r>
              <a:rPr lang="en-GB" b="1" dirty="0" smtClean="0">
                <a:latin typeface="+mn-lt"/>
              </a:rPr>
              <a:t>F</a:t>
            </a:r>
            <a:endParaRPr lang="en-GB" b="1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149725"/>
            <a:ext cx="2853931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0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498826"/>
              </p:ext>
            </p:extLst>
          </p:nvPr>
        </p:nvGraphicFramePr>
        <p:xfrm>
          <a:off x="628650" y="1196752"/>
          <a:ext cx="7831782" cy="4569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3430"/>
                <a:gridCol w="360040"/>
                <a:gridCol w="360040"/>
                <a:gridCol w="360040"/>
                <a:gridCol w="1080120"/>
                <a:gridCol w="1008112"/>
              </a:tblGrid>
              <a:tr h="434014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Truth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table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812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Inputs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Output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77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77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77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77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5565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461665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400" dirty="0">
                <a:solidFill>
                  <a:schemeClr val="bg1"/>
                </a:solidFill>
              </a:rPr>
              <a:t>Worked example </a:t>
            </a:r>
            <a:r>
              <a:rPr lang="en-GB" sz="2400" dirty="0" smtClean="0">
                <a:solidFill>
                  <a:schemeClr val="bg1"/>
                </a:solidFill>
              </a:rPr>
              <a:t>4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752"/>
            <a:ext cx="7886700" cy="68407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27584" y="1700808"/>
            <a:ext cx="41274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n-lt"/>
                <a:cs typeface="Arial" panose="020B0604020202020204" pitchFamily="34" charset="0"/>
              </a:rPr>
              <a:t>F to Q?</a:t>
            </a:r>
          </a:p>
          <a:p>
            <a:endParaRPr lang="en-GB" dirty="0">
              <a:latin typeface="+mn-lt"/>
            </a:endParaRPr>
          </a:p>
          <a:p>
            <a:r>
              <a:rPr lang="en-GB" dirty="0" smtClean="0">
                <a:latin typeface="+mn-lt"/>
              </a:rPr>
              <a:t>Finally, we have one output left for which there are two clues …</a:t>
            </a:r>
          </a:p>
          <a:p>
            <a:endParaRPr lang="en-GB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 smtClean="0">
                <a:latin typeface="+mn-lt"/>
              </a:rPr>
              <a:t>one ‘input’ </a:t>
            </a:r>
            <a:r>
              <a:rPr lang="en-GB" b="1" dirty="0" smtClean="0">
                <a:latin typeface="+mn-lt"/>
              </a:rPr>
              <a:t>F</a:t>
            </a:r>
            <a:r>
              <a:rPr lang="en-GB" dirty="0" smtClean="0">
                <a:latin typeface="+mn-lt"/>
              </a:rPr>
              <a:t> to one output </a:t>
            </a:r>
            <a:r>
              <a:rPr lang="en-GB" b="1" dirty="0" smtClean="0">
                <a:latin typeface="+mn-lt"/>
              </a:rPr>
              <a:t>Q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b="1" dirty="0" smtClean="0">
                <a:latin typeface="+mn-lt"/>
              </a:rPr>
              <a:t>Q</a:t>
            </a:r>
            <a:r>
              <a:rPr lang="en-GB" dirty="0" smtClean="0">
                <a:latin typeface="+mn-lt"/>
              </a:rPr>
              <a:t> is inverse of </a:t>
            </a:r>
            <a:r>
              <a:rPr lang="en-GB" b="1" dirty="0" smtClean="0">
                <a:latin typeface="+mn-lt"/>
              </a:rPr>
              <a:t>F</a:t>
            </a:r>
            <a:endParaRPr lang="en-GB" b="1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48" y="4149725"/>
            <a:ext cx="4287724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49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778717"/>
              </p:ext>
            </p:extLst>
          </p:nvPr>
        </p:nvGraphicFramePr>
        <p:xfrm>
          <a:off x="628650" y="1196752"/>
          <a:ext cx="7831782" cy="4569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3430"/>
                <a:gridCol w="360040"/>
                <a:gridCol w="360040"/>
                <a:gridCol w="360040"/>
                <a:gridCol w="1080120"/>
                <a:gridCol w="1008112"/>
              </a:tblGrid>
              <a:tr h="434014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Truth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table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812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Inputs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Output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77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4277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4277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4277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15565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461665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400" dirty="0">
                <a:solidFill>
                  <a:schemeClr val="bg1"/>
                </a:solidFill>
              </a:rPr>
              <a:t>Worked example </a:t>
            </a:r>
            <a:r>
              <a:rPr lang="en-GB" sz="2400" dirty="0" smtClean="0">
                <a:solidFill>
                  <a:schemeClr val="bg1"/>
                </a:solidFill>
              </a:rPr>
              <a:t>5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752"/>
            <a:ext cx="7886700" cy="68407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27584" y="1700808"/>
            <a:ext cx="41274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n-lt"/>
                <a:cs typeface="Arial" panose="020B0604020202020204" pitchFamily="34" charset="0"/>
              </a:rPr>
              <a:t>Completed circuit?</a:t>
            </a:r>
          </a:p>
          <a:p>
            <a:endParaRPr lang="en-GB" dirty="0">
              <a:latin typeface="+mn-lt"/>
            </a:endParaRPr>
          </a:p>
          <a:p>
            <a:r>
              <a:rPr lang="en-GB" dirty="0" smtClean="0">
                <a:latin typeface="+mn-lt"/>
              </a:rPr>
              <a:t>From previous deduction, we </a:t>
            </a:r>
            <a:r>
              <a:rPr lang="en-GB" dirty="0">
                <a:latin typeface="+mn-lt"/>
              </a:rPr>
              <a:t>have an </a:t>
            </a:r>
            <a:r>
              <a:rPr lang="en-GB" b="1" dirty="0">
                <a:latin typeface="+mn-lt"/>
              </a:rPr>
              <a:t>OR</a:t>
            </a:r>
            <a:r>
              <a:rPr lang="en-GB" dirty="0">
                <a:latin typeface="+mn-lt"/>
              </a:rPr>
              <a:t> gate feeding into a </a:t>
            </a:r>
            <a:r>
              <a:rPr lang="en-GB" b="1" dirty="0">
                <a:latin typeface="+mn-lt"/>
              </a:rPr>
              <a:t>NOT</a:t>
            </a:r>
            <a:r>
              <a:rPr lang="en-GB" dirty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gate!</a:t>
            </a:r>
            <a:endParaRPr lang="en-GB" dirty="0">
              <a:latin typeface="+mn-lt"/>
            </a:endParaRPr>
          </a:p>
          <a:p>
            <a:endParaRPr lang="en-GB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If we draw out the above circuit then it fits the truth table’s logic state listing perfectly.</a:t>
            </a:r>
          </a:p>
          <a:p>
            <a:endParaRPr lang="en-GB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149080"/>
            <a:ext cx="4096552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08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Science template v2</Template>
  <TotalTime>1614</TotalTime>
  <Words>457</Words>
  <Application>Microsoft Office PowerPoint</Application>
  <PresentationFormat>On-screen Show (4:3)</PresentationFormat>
  <Paragraphs>174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2016-04-26T15:33:24Z</cp:lastPrinted>
  <dcterms:created xsi:type="dcterms:W3CDTF">2015-10-06T11:34:12Z</dcterms:created>
  <dcterms:modified xsi:type="dcterms:W3CDTF">2016-05-23T15:42:33Z</dcterms:modified>
</cp:coreProperties>
</file>