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287" r:id="rId3"/>
    <p:sldId id="282" r:id="rId4"/>
    <p:sldId id="280" r:id="rId5"/>
    <p:sldId id="286" r:id="rId6"/>
    <p:sldId id="284" r:id="rId7"/>
    <p:sldId id="285" r:id="rId8"/>
    <p:sldId id="283" r:id="rId9"/>
  </p:sldIdLst>
  <p:sldSz cx="9144000" cy="6858000" type="screen4x3"/>
  <p:notesSz cx="7099300" cy="10234613"/>
  <p:defaultTextStyle>
    <a:defPPr>
      <a:defRPr lang="en-US"/>
    </a:defPPr>
    <a:lvl1pPr algn="l" rtl="0" fontAlgn="base">
      <a:spcBef>
        <a:spcPct val="0"/>
      </a:spcBef>
      <a:spcAft>
        <a:spcPct val="0"/>
      </a:spcAft>
      <a:defRPr kern="1200">
        <a:solidFill>
          <a:schemeClr val="tx1"/>
        </a:solidFill>
        <a:latin typeface="Calibri" pitchFamily="34" charset="0"/>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mn-cs"/>
      </a:defRPr>
    </a:lvl2pPr>
    <a:lvl3pPr marL="914400" algn="l" rtl="0" fontAlgn="base">
      <a:spcBef>
        <a:spcPct val="0"/>
      </a:spcBef>
      <a:spcAft>
        <a:spcPct val="0"/>
      </a:spcAft>
      <a:defRPr kern="1200">
        <a:solidFill>
          <a:schemeClr val="tx1"/>
        </a:solidFill>
        <a:latin typeface="Calibri" pitchFamily="34" charset="0"/>
        <a:ea typeface="+mn-ea"/>
        <a:cs typeface="+mn-cs"/>
      </a:defRPr>
    </a:lvl3pPr>
    <a:lvl4pPr marL="1371600" algn="l" rtl="0" fontAlgn="base">
      <a:spcBef>
        <a:spcPct val="0"/>
      </a:spcBef>
      <a:spcAft>
        <a:spcPct val="0"/>
      </a:spcAft>
      <a:defRPr kern="1200">
        <a:solidFill>
          <a:schemeClr val="tx1"/>
        </a:solidFill>
        <a:latin typeface="Calibri" pitchFamily="34" charset="0"/>
        <a:ea typeface="+mn-ea"/>
        <a:cs typeface="+mn-cs"/>
      </a:defRPr>
    </a:lvl4pPr>
    <a:lvl5pPr marL="1828800" algn="l"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ran Hamilton" initials="FH" lastIdx="5" clrIdx="0"/>
  <p:cmAuthor id="1" name="Helen Kennedy" initials="HK" lastIdx="2" clrIdx="1"/>
  <p:cmAuthor id="2" name="Nancy" initials="K N" lastIdx="1" clrIdx="2"/>
  <p:cmAuthor id="3" name="Helen" initials="HK"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009900"/>
    <a:srgbClr val="CC0000"/>
    <a:srgbClr val="800000"/>
    <a:srgbClr val="FF9933"/>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35" autoAdjust="0"/>
    <p:restoredTop sz="86877" autoAdjust="0"/>
  </p:normalViewPr>
  <p:slideViewPr>
    <p:cSldViewPr showGuides="1">
      <p:cViewPr>
        <p:scale>
          <a:sx n="67" d="100"/>
          <a:sy n="67" d="100"/>
        </p:scale>
        <p:origin x="-558" y="-72"/>
      </p:cViewPr>
      <p:guideLst>
        <p:guide orient="horz" pos="1570"/>
        <p:guide pos="249"/>
      </p:guideLst>
    </p:cSldViewPr>
  </p:slid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B0A121-E809-4FEE-ABB2-469942034AC6}" type="doc">
      <dgm:prSet loTypeId="urn:microsoft.com/office/officeart/2009/layout/CircleArrowProcess" loCatId="process" qsTypeId="urn:microsoft.com/office/officeart/2005/8/quickstyle/simple1" qsCatId="simple" csTypeId="urn:microsoft.com/office/officeart/2005/8/colors/accent1_5" csCatId="accent1" phldr="1"/>
      <dgm:spPr/>
      <dgm:t>
        <a:bodyPr/>
        <a:lstStyle/>
        <a:p>
          <a:endParaRPr lang="en-GB"/>
        </a:p>
      </dgm:t>
    </dgm:pt>
    <dgm:pt modelId="{31161F59-6140-4875-9D77-3395D8888F29}">
      <dgm:prSet phldrT="[Text]" custT="1"/>
      <dgm:spPr/>
      <dgm:t>
        <a:bodyPr/>
        <a:lstStyle/>
        <a:p>
          <a:r>
            <a:rPr lang="en-GB" sz="2000" dirty="0" smtClean="0"/>
            <a:t>Construct truth tables representing logic gate circuits.</a:t>
          </a:r>
          <a:endParaRPr lang="en-GB" sz="2000" dirty="0"/>
        </a:p>
      </dgm:t>
    </dgm:pt>
    <dgm:pt modelId="{8ED1DB54-2FF8-49A3-A29B-D9466C4E33EC}" type="parTrans" cxnId="{CBC012D0-BC39-42F7-BD41-ADC032CCE255}">
      <dgm:prSet/>
      <dgm:spPr/>
      <dgm:t>
        <a:bodyPr/>
        <a:lstStyle/>
        <a:p>
          <a:endParaRPr lang="en-GB"/>
        </a:p>
      </dgm:t>
    </dgm:pt>
    <dgm:pt modelId="{BEA0520D-4C6B-4E99-A8BF-D2B079C0AD1E}" type="sibTrans" cxnId="{CBC012D0-BC39-42F7-BD41-ADC032CCE255}">
      <dgm:prSet/>
      <dgm:spPr/>
      <dgm:t>
        <a:bodyPr/>
        <a:lstStyle/>
        <a:p>
          <a:endParaRPr lang="en-GB"/>
        </a:p>
      </dgm:t>
    </dgm:pt>
    <dgm:pt modelId="{00F86AEE-A16F-4D31-89EE-05685E7EEAC0}">
      <dgm:prSet phldrT="[Text]" custT="1"/>
      <dgm:spPr/>
      <dgm:t>
        <a:bodyPr/>
        <a:lstStyle/>
        <a:p>
          <a:r>
            <a:rPr lang="en-GB" sz="2000" dirty="0" smtClean="0"/>
            <a:t>Interpret truth tables.</a:t>
          </a:r>
          <a:endParaRPr lang="en-GB" sz="2000" dirty="0"/>
        </a:p>
      </dgm:t>
    </dgm:pt>
    <dgm:pt modelId="{FBEF9C3A-AB13-4098-A397-5D074F24021B}" type="parTrans" cxnId="{0E2AD17B-7419-4708-9E5B-29D4CF719495}">
      <dgm:prSet/>
      <dgm:spPr/>
      <dgm:t>
        <a:bodyPr/>
        <a:lstStyle/>
        <a:p>
          <a:endParaRPr lang="en-GB"/>
        </a:p>
      </dgm:t>
    </dgm:pt>
    <dgm:pt modelId="{769B1199-D8AB-43F3-B2EB-0B1453AF810D}" type="sibTrans" cxnId="{0E2AD17B-7419-4708-9E5B-29D4CF719495}">
      <dgm:prSet/>
      <dgm:spPr/>
      <dgm:t>
        <a:bodyPr/>
        <a:lstStyle/>
        <a:p>
          <a:endParaRPr lang="en-GB"/>
        </a:p>
      </dgm:t>
    </dgm:pt>
    <dgm:pt modelId="{B00FD597-66FC-4A2A-B9CA-68BD86E29BEE}" type="pres">
      <dgm:prSet presAssocID="{65B0A121-E809-4FEE-ABB2-469942034AC6}" presName="Name0" presStyleCnt="0">
        <dgm:presLayoutVars>
          <dgm:chMax val="7"/>
          <dgm:chPref val="7"/>
          <dgm:dir/>
          <dgm:animLvl val="lvl"/>
        </dgm:presLayoutVars>
      </dgm:prSet>
      <dgm:spPr/>
      <dgm:t>
        <a:bodyPr/>
        <a:lstStyle/>
        <a:p>
          <a:endParaRPr lang="en-GB"/>
        </a:p>
      </dgm:t>
    </dgm:pt>
    <dgm:pt modelId="{DD46C214-BDDB-4E89-A95E-413614909C17}" type="pres">
      <dgm:prSet presAssocID="{31161F59-6140-4875-9D77-3395D8888F29}" presName="Accent1" presStyleCnt="0"/>
      <dgm:spPr/>
      <dgm:t>
        <a:bodyPr/>
        <a:lstStyle/>
        <a:p>
          <a:endParaRPr lang="en-GB"/>
        </a:p>
      </dgm:t>
    </dgm:pt>
    <dgm:pt modelId="{92D14334-6767-4F2C-8F05-1CC2FEE5C28C}" type="pres">
      <dgm:prSet presAssocID="{31161F59-6140-4875-9D77-3395D8888F29}" presName="Accent" presStyleLbl="node1" presStyleIdx="0" presStyleCnt="2" custScaleX="197356"/>
      <dgm:spPr/>
      <dgm:t>
        <a:bodyPr/>
        <a:lstStyle/>
        <a:p>
          <a:endParaRPr lang="en-GB"/>
        </a:p>
      </dgm:t>
    </dgm:pt>
    <dgm:pt modelId="{148AE412-024E-44DB-A6AE-D623D49A06C1}" type="pres">
      <dgm:prSet presAssocID="{31161F59-6140-4875-9D77-3395D8888F29}" presName="Parent1" presStyleLbl="revTx" presStyleIdx="0" presStyleCnt="2" custScaleX="256687" custLinFactNeighborY="-13338">
        <dgm:presLayoutVars>
          <dgm:chMax val="1"/>
          <dgm:chPref val="1"/>
          <dgm:bulletEnabled val="1"/>
        </dgm:presLayoutVars>
      </dgm:prSet>
      <dgm:spPr/>
      <dgm:t>
        <a:bodyPr/>
        <a:lstStyle/>
        <a:p>
          <a:endParaRPr lang="en-GB"/>
        </a:p>
      </dgm:t>
    </dgm:pt>
    <dgm:pt modelId="{1ACD0E5D-48D9-49C0-A2EE-7C2CDEA44894}" type="pres">
      <dgm:prSet presAssocID="{00F86AEE-A16F-4D31-89EE-05685E7EEAC0}" presName="Accent2" presStyleCnt="0"/>
      <dgm:spPr/>
      <dgm:t>
        <a:bodyPr/>
        <a:lstStyle/>
        <a:p>
          <a:endParaRPr lang="en-GB"/>
        </a:p>
      </dgm:t>
    </dgm:pt>
    <dgm:pt modelId="{095EE36D-3B94-4D21-86A4-1EBDF3A102E0}" type="pres">
      <dgm:prSet presAssocID="{00F86AEE-A16F-4D31-89EE-05685E7EEAC0}" presName="Accent" presStyleLbl="node1" presStyleIdx="1" presStyleCnt="2" custScaleX="214055"/>
      <dgm:spPr/>
      <dgm:t>
        <a:bodyPr/>
        <a:lstStyle/>
        <a:p>
          <a:endParaRPr lang="en-GB"/>
        </a:p>
      </dgm:t>
    </dgm:pt>
    <dgm:pt modelId="{2D34C460-2C50-4346-A1EC-FFB45295A719}" type="pres">
      <dgm:prSet presAssocID="{00F86AEE-A16F-4D31-89EE-05685E7EEAC0}" presName="Parent2" presStyleLbl="revTx" presStyleIdx="1" presStyleCnt="2" custScaleX="256687" custLinFactNeighborY="9009">
        <dgm:presLayoutVars>
          <dgm:chMax val="1"/>
          <dgm:chPref val="1"/>
          <dgm:bulletEnabled val="1"/>
        </dgm:presLayoutVars>
      </dgm:prSet>
      <dgm:spPr/>
      <dgm:t>
        <a:bodyPr/>
        <a:lstStyle/>
        <a:p>
          <a:endParaRPr lang="en-GB"/>
        </a:p>
      </dgm:t>
    </dgm:pt>
  </dgm:ptLst>
  <dgm:cxnLst>
    <dgm:cxn modelId="{0E2AD17B-7419-4708-9E5B-29D4CF719495}" srcId="{65B0A121-E809-4FEE-ABB2-469942034AC6}" destId="{00F86AEE-A16F-4D31-89EE-05685E7EEAC0}" srcOrd="1" destOrd="0" parTransId="{FBEF9C3A-AB13-4098-A397-5D074F24021B}" sibTransId="{769B1199-D8AB-43F3-B2EB-0B1453AF810D}"/>
    <dgm:cxn modelId="{C009A989-C8C9-4013-859C-36FB513885BB}" type="presOf" srcId="{65B0A121-E809-4FEE-ABB2-469942034AC6}" destId="{B00FD597-66FC-4A2A-B9CA-68BD86E29BEE}" srcOrd="0" destOrd="0" presId="urn:microsoft.com/office/officeart/2009/layout/CircleArrowProcess"/>
    <dgm:cxn modelId="{E665CDAE-AB43-4122-B4DD-7BBD4631B2D7}" type="presOf" srcId="{00F86AEE-A16F-4D31-89EE-05685E7EEAC0}" destId="{2D34C460-2C50-4346-A1EC-FFB45295A719}" srcOrd="0" destOrd="0" presId="urn:microsoft.com/office/officeart/2009/layout/CircleArrowProcess"/>
    <dgm:cxn modelId="{12ABA746-5DBD-45A7-B011-B6E0731B434C}" type="presOf" srcId="{31161F59-6140-4875-9D77-3395D8888F29}" destId="{148AE412-024E-44DB-A6AE-D623D49A06C1}" srcOrd="0" destOrd="0" presId="urn:microsoft.com/office/officeart/2009/layout/CircleArrowProcess"/>
    <dgm:cxn modelId="{CBC012D0-BC39-42F7-BD41-ADC032CCE255}" srcId="{65B0A121-E809-4FEE-ABB2-469942034AC6}" destId="{31161F59-6140-4875-9D77-3395D8888F29}" srcOrd="0" destOrd="0" parTransId="{8ED1DB54-2FF8-49A3-A29B-D9466C4E33EC}" sibTransId="{BEA0520D-4C6B-4E99-A8BF-D2B079C0AD1E}"/>
    <dgm:cxn modelId="{AEF0DA6F-6AE2-4F91-B908-2382F34CAC87}" type="presParOf" srcId="{B00FD597-66FC-4A2A-B9CA-68BD86E29BEE}" destId="{DD46C214-BDDB-4E89-A95E-413614909C17}" srcOrd="0" destOrd="0" presId="urn:microsoft.com/office/officeart/2009/layout/CircleArrowProcess"/>
    <dgm:cxn modelId="{B253AA9E-1885-4B60-B5AC-CF9B56689EAB}" type="presParOf" srcId="{DD46C214-BDDB-4E89-A95E-413614909C17}" destId="{92D14334-6767-4F2C-8F05-1CC2FEE5C28C}" srcOrd="0" destOrd="0" presId="urn:microsoft.com/office/officeart/2009/layout/CircleArrowProcess"/>
    <dgm:cxn modelId="{0464A19A-4E2C-4316-91F3-789828787484}" type="presParOf" srcId="{B00FD597-66FC-4A2A-B9CA-68BD86E29BEE}" destId="{148AE412-024E-44DB-A6AE-D623D49A06C1}" srcOrd="1" destOrd="0" presId="urn:microsoft.com/office/officeart/2009/layout/CircleArrowProcess"/>
    <dgm:cxn modelId="{72B389A7-2FCE-403E-80C7-6A18B43FBD87}" type="presParOf" srcId="{B00FD597-66FC-4A2A-B9CA-68BD86E29BEE}" destId="{1ACD0E5D-48D9-49C0-A2EE-7C2CDEA44894}" srcOrd="2" destOrd="0" presId="urn:microsoft.com/office/officeart/2009/layout/CircleArrowProcess"/>
    <dgm:cxn modelId="{AC0233A4-60EF-471B-9A78-9C54BFF3E801}" type="presParOf" srcId="{1ACD0E5D-48D9-49C0-A2EE-7C2CDEA44894}" destId="{095EE36D-3B94-4D21-86A4-1EBDF3A102E0}" srcOrd="0" destOrd="0" presId="urn:microsoft.com/office/officeart/2009/layout/CircleArrowProcess"/>
    <dgm:cxn modelId="{31A596E4-F2B1-40D9-B95E-2E0BCFCB0B96}" type="presParOf" srcId="{B00FD597-66FC-4A2A-B9CA-68BD86E29BEE}" destId="{2D34C460-2C50-4346-A1EC-FFB45295A719}" srcOrd="3"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D14334-6767-4F2C-8F05-1CC2FEE5C28C}">
      <dsp:nvSpPr>
        <dsp:cNvPr id="0" name=""/>
        <dsp:cNvSpPr/>
      </dsp:nvSpPr>
      <dsp:spPr>
        <a:xfrm>
          <a:off x="659024" y="0"/>
          <a:ext cx="5345542" cy="2708656"/>
        </a:xfrm>
        <a:prstGeom prst="circularArrow">
          <a:avLst>
            <a:gd name="adj1" fmla="val 10980"/>
            <a:gd name="adj2" fmla="val 1142322"/>
            <a:gd name="adj3" fmla="val 4500000"/>
            <a:gd name="adj4" fmla="val 10800000"/>
            <a:gd name="adj5" fmla="val 12500"/>
          </a:avLst>
        </a:prstGeom>
        <a:solidFill>
          <a:schemeClr val="accent1">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48AE412-024E-44DB-A6AE-D623D49A06C1}">
      <dsp:nvSpPr>
        <dsp:cNvPr id="0" name=""/>
        <dsp:cNvSpPr/>
      </dsp:nvSpPr>
      <dsp:spPr>
        <a:xfrm>
          <a:off x="1391813" y="879874"/>
          <a:ext cx="3878986" cy="7554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GB" sz="2000" kern="1200" dirty="0" smtClean="0"/>
            <a:t>Construct truth tables representing logic gate circuits.</a:t>
          </a:r>
          <a:endParaRPr lang="en-GB" sz="2000" kern="1200" dirty="0"/>
        </a:p>
      </dsp:txBody>
      <dsp:txXfrm>
        <a:off x="1391813" y="879874"/>
        <a:ext cx="3878986" cy="755497"/>
      </dsp:txXfrm>
    </dsp:sp>
    <dsp:sp modelId="{095EE36D-3B94-4D21-86A4-1EBDF3A102E0}">
      <dsp:nvSpPr>
        <dsp:cNvPr id="0" name=""/>
        <dsp:cNvSpPr/>
      </dsp:nvSpPr>
      <dsp:spPr>
        <a:xfrm>
          <a:off x="91433" y="1736140"/>
          <a:ext cx="4980792" cy="2327859"/>
        </a:xfrm>
        <a:prstGeom prst="blockArc">
          <a:avLst>
            <a:gd name="adj1" fmla="val 0"/>
            <a:gd name="adj2" fmla="val 18900000"/>
            <a:gd name="adj3" fmla="val 12740"/>
          </a:avLst>
        </a:prstGeom>
        <a:solidFill>
          <a:schemeClr val="accent1">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D34C460-2C50-4346-A1EC-FFB45295A719}">
      <dsp:nvSpPr>
        <dsp:cNvPr id="0" name=""/>
        <dsp:cNvSpPr/>
      </dsp:nvSpPr>
      <dsp:spPr>
        <a:xfrm>
          <a:off x="636227" y="2608062"/>
          <a:ext cx="3878986" cy="7554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GB" sz="2000" kern="1200" dirty="0" smtClean="0"/>
            <a:t>Interpret truth tables.</a:t>
          </a:r>
          <a:endParaRPr lang="en-GB" sz="2000" kern="1200" dirty="0"/>
        </a:p>
      </dsp:txBody>
      <dsp:txXfrm>
        <a:off x="636227" y="2608062"/>
        <a:ext cx="3878986" cy="755497"/>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6363" cy="511730"/>
          </a:xfrm>
          <a:prstGeom prst="rect">
            <a:avLst/>
          </a:prstGeom>
        </p:spPr>
        <p:txBody>
          <a:bodyPr vert="horz" lIns="94759" tIns="47380" rIns="94759" bIns="47380" rtlCol="0"/>
          <a:lstStyle>
            <a:lvl1pPr algn="l">
              <a:defRPr sz="1200"/>
            </a:lvl1pPr>
          </a:lstStyle>
          <a:p>
            <a:endParaRPr lang="en-GB"/>
          </a:p>
        </p:txBody>
      </p:sp>
      <p:sp>
        <p:nvSpPr>
          <p:cNvPr id="3" name="Date Placeholder 2"/>
          <p:cNvSpPr>
            <a:spLocks noGrp="1"/>
          </p:cNvSpPr>
          <p:nvPr>
            <p:ph type="dt" sz="quarter" idx="1"/>
          </p:nvPr>
        </p:nvSpPr>
        <p:spPr>
          <a:xfrm>
            <a:off x="4021295" y="1"/>
            <a:ext cx="3076363" cy="511730"/>
          </a:xfrm>
          <a:prstGeom prst="rect">
            <a:avLst/>
          </a:prstGeom>
        </p:spPr>
        <p:txBody>
          <a:bodyPr vert="horz" lIns="94759" tIns="47380" rIns="94759" bIns="47380" rtlCol="0"/>
          <a:lstStyle>
            <a:lvl1pPr algn="r">
              <a:defRPr sz="1200"/>
            </a:lvl1pPr>
          </a:lstStyle>
          <a:p>
            <a:fld id="{EEDE916A-3CDE-46DB-AFFB-7B794A0CE92E}" type="datetimeFigureOut">
              <a:rPr lang="en-GB" smtClean="0"/>
              <a:t>23/05/2016</a:t>
            </a:fld>
            <a:endParaRPr lang="en-GB"/>
          </a:p>
        </p:txBody>
      </p:sp>
      <p:sp>
        <p:nvSpPr>
          <p:cNvPr id="4" name="Footer Placeholder 3"/>
          <p:cNvSpPr>
            <a:spLocks noGrp="1"/>
          </p:cNvSpPr>
          <p:nvPr>
            <p:ph type="ftr" sz="quarter" idx="2"/>
          </p:nvPr>
        </p:nvSpPr>
        <p:spPr>
          <a:xfrm>
            <a:off x="1" y="9721107"/>
            <a:ext cx="3076363" cy="511730"/>
          </a:xfrm>
          <a:prstGeom prst="rect">
            <a:avLst/>
          </a:prstGeom>
        </p:spPr>
        <p:txBody>
          <a:bodyPr vert="horz" lIns="94759" tIns="47380" rIns="94759" bIns="47380" rtlCol="0" anchor="b"/>
          <a:lstStyle>
            <a:lvl1pPr algn="l">
              <a:defRPr sz="1200"/>
            </a:lvl1pPr>
          </a:lstStyle>
          <a:p>
            <a:endParaRPr lang="en-GB"/>
          </a:p>
        </p:txBody>
      </p:sp>
      <p:sp>
        <p:nvSpPr>
          <p:cNvPr id="5" name="Slide Number Placeholder 4"/>
          <p:cNvSpPr>
            <a:spLocks noGrp="1"/>
          </p:cNvSpPr>
          <p:nvPr>
            <p:ph type="sldNum" sz="quarter" idx="3"/>
          </p:nvPr>
        </p:nvSpPr>
        <p:spPr>
          <a:xfrm>
            <a:off x="4021295" y="9721107"/>
            <a:ext cx="3076363" cy="511730"/>
          </a:xfrm>
          <a:prstGeom prst="rect">
            <a:avLst/>
          </a:prstGeom>
        </p:spPr>
        <p:txBody>
          <a:bodyPr vert="horz" lIns="94759" tIns="47380" rIns="94759" bIns="47380" rtlCol="0" anchor="b"/>
          <a:lstStyle>
            <a:lvl1pPr algn="r">
              <a:defRPr sz="1200"/>
            </a:lvl1pPr>
          </a:lstStyle>
          <a:p>
            <a:fld id="{2AD8875D-9A4A-4916-AA64-C4BD54005E27}" type="slidenum">
              <a:rPr lang="en-GB" smtClean="0"/>
              <a:t>‹#›</a:t>
            </a:fld>
            <a:endParaRPr lang="en-GB"/>
          </a:p>
        </p:txBody>
      </p:sp>
    </p:spTree>
    <p:extLst>
      <p:ext uri="{BB962C8B-B14F-4D97-AF65-F5344CB8AC3E}">
        <p14:creationId xmlns:p14="http://schemas.microsoft.com/office/powerpoint/2010/main" val="11110628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6363" cy="511730"/>
          </a:xfrm>
          <a:prstGeom prst="rect">
            <a:avLst/>
          </a:prstGeom>
        </p:spPr>
        <p:txBody>
          <a:bodyPr vert="horz" lIns="94759" tIns="47380" rIns="94759" bIns="47380" rtlCol="0"/>
          <a:lstStyle>
            <a:lvl1pPr algn="l" fontAlgn="auto">
              <a:spcBef>
                <a:spcPts val="0"/>
              </a:spcBef>
              <a:spcAft>
                <a:spcPts val="0"/>
              </a:spcAft>
              <a:defRPr sz="1200">
                <a:latin typeface="+mn-lt"/>
              </a:defRPr>
            </a:lvl1pPr>
          </a:lstStyle>
          <a:p>
            <a:pPr>
              <a:defRPr/>
            </a:pPr>
            <a:endParaRPr lang="en-GB"/>
          </a:p>
        </p:txBody>
      </p:sp>
      <p:sp>
        <p:nvSpPr>
          <p:cNvPr id="3" name="Date Placeholder 2"/>
          <p:cNvSpPr>
            <a:spLocks noGrp="1"/>
          </p:cNvSpPr>
          <p:nvPr>
            <p:ph type="dt" idx="1"/>
          </p:nvPr>
        </p:nvSpPr>
        <p:spPr>
          <a:xfrm>
            <a:off x="4021295" y="1"/>
            <a:ext cx="3076363" cy="511730"/>
          </a:xfrm>
          <a:prstGeom prst="rect">
            <a:avLst/>
          </a:prstGeom>
        </p:spPr>
        <p:txBody>
          <a:bodyPr vert="horz" lIns="94759" tIns="47380" rIns="94759" bIns="47380" rtlCol="0"/>
          <a:lstStyle>
            <a:lvl1pPr algn="r" fontAlgn="auto">
              <a:spcBef>
                <a:spcPts val="0"/>
              </a:spcBef>
              <a:spcAft>
                <a:spcPts val="0"/>
              </a:spcAft>
              <a:defRPr sz="1200">
                <a:latin typeface="+mn-lt"/>
              </a:defRPr>
            </a:lvl1pPr>
          </a:lstStyle>
          <a:p>
            <a:pPr>
              <a:defRPr/>
            </a:pPr>
            <a:fld id="{90D7274B-F31D-4D1A-81A2-1B1D469FCFAA}" type="datetimeFigureOut">
              <a:rPr lang="en-GB"/>
              <a:pPr>
                <a:defRPr/>
              </a:pPr>
              <a:t>23/05/2016</a:t>
            </a:fld>
            <a:endParaRPr lang="en-GB"/>
          </a:p>
        </p:txBody>
      </p:sp>
      <p:sp>
        <p:nvSpPr>
          <p:cNvPr id="4" name="Slide Image Placeholder 3"/>
          <p:cNvSpPr>
            <a:spLocks noGrp="1" noRot="1" noChangeAspect="1"/>
          </p:cNvSpPr>
          <p:nvPr>
            <p:ph type="sldImg" idx="2"/>
          </p:nvPr>
        </p:nvSpPr>
        <p:spPr>
          <a:xfrm>
            <a:off x="990600" y="766763"/>
            <a:ext cx="5118100" cy="3838575"/>
          </a:xfrm>
          <a:prstGeom prst="rect">
            <a:avLst/>
          </a:prstGeom>
          <a:noFill/>
          <a:ln w="12700">
            <a:solidFill>
              <a:prstClr val="black"/>
            </a:solidFill>
          </a:ln>
        </p:spPr>
        <p:txBody>
          <a:bodyPr vert="horz" lIns="94759" tIns="47380" rIns="94759" bIns="47380" rtlCol="0" anchor="ctr"/>
          <a:lstStyle/>
          <a:p>
            <a:pPr lvl="0"/>
            <a:endParaRPr lang="en-GB" noProof="0"/>
          </a:p>
        </p:txBody>
      </p:sp>
      <p:sp>
        <p:nvSpPr>
          <p:cNvPr id="5" name="Notes Placeholder 4"/>
          <p:cNvSpPr>
            <a:spLocks noGrp="1"/>
          </p:cNvSpPr>
          <p:nvPr>
            <p:ph type="body" sz="quarter" idx="3"/>
          </p:nvPr>
        </p:nvSpPr>
        <p:spPr>
          <a:xfrm>
            <a:off x="709931" y="4861442"/>
            <a:ext cx="5679440" cy="4605576"/>
          </a:xfrm>
          <a:prstGeom prst="rect">
            <a:avLst/>
          </a:prstGeom>
        </p:spPr>
        <p:txBody>
          <a:bodyPr vert="horz" lIns="94759" tIns="47380" rIns="94759" bIns="4738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1" y="9721107"/>
            <a:ext cx="3076363" cy="511730"/>
          </a:xfrm>
          <a:prstGeom prst="rect">
            <a:avLst/>
          </a:prstGeom>
        </p:spPr>
        <p:txBody>
          <a:bodyPr vert="horz" lIns="94759" tIns="47380" rIns="94759" bIns="47380" rtlCol="0" anchor="b"/>
          <a:lstStyle>
            <a:lvl1pPr algn="l" fontAlgn="auto">
              <a:spcBef>
                <a:spcPts val="0"/>
              </a:spcBef>
              <a:spcAft>
                <a:spcPts val="0"/>
              </a:spcAft>
              <a:defRPr sz="1200">
                <a:latin typeface="+mn-lt"/>
              </a:defRPr>
            </a:lvl1pPr>
          </a:lstStyle>
          <a:p>
            <a:pPr>
              <a:defRPr/>
            </a:pPr>
            <a:endParaRPr lang="en-GB"/>
          </a:p>
        </p:txBody>
      </p:sp>
      <p:sp>
        <p:nvSpPr>
          <p:cNvPr id="7" name="Slide Number Placeholder 6"/>
          <p:cNvSpPr>
            <a:spLocks noGrp="1"/>
          </p:cNvSpPr>
          <p:nvPr>
            <p:ph type="sldNum" sz="quarter" idx="5"/>
          </p:nvPr>
        </p:nvSpPr>
        <p:spPr>
          <a:xfrm>
            <a:off x="4021295" y="9721107"/>
            <a:ext cx="3076363" cy="511730"/>
          </a:xfrm>
          <a:prstGeom prst="rect">
            <a:avLst/>
          </a:prstGeom>
        </p:spPr>
        <p:txBody>
          <a:bodyPr vert="horz" lIns="94759" tIns="47380" rIns="94759" bIns="47380" rtlCol="0" anchor="b"/>
          <a:lstStyle>
            <a:lvl1pPr algn="r" fontAlgn="auto">
              <a:spcBef>
                <a:spcPts val="0"/>
              </a:spcBef>
              <a:spcAft>
                <a:spcPts val="0"/>
              </a:spcAft>
              <a:defRPr sz="1200">
                <a:latin typeface="+mn-lt"/>
              </a:defRPr>
            </a:lvl1pPr>
          </a:lstStyle>
          <a:p>
            <a:pPr>
              <a:defRPr/>
            </a:pPr>
            <a:fld id="{33C44346-952B-428D-86C7-63F74109A88A}" type="slidenum">
              <a:rPr lang="en-GB"/>
              <a:pPr>
                <a:defRPr/>
              </a:pPr>
              <a:t>‹#›</a:t>
            </a:fld>
            <a:endParaRPr lang="en-GB"/>
          </a:p>
        </p:txBody>
      </p:sp>
    </p:spTree>
    <p:extLst>
      <p:ext uri="{BB962C8B-B14F-4D97-AF65-F5344CB8AC3E}">
        <p14:creationId xmlns:p14="http://schemas.microsoft.com/office/powerpoint/2010/main" val="419974836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1</a:t>
            </a:fld>
            <a:endParaRPr lang="en-GB"/>
          </a:p>
        </p:txBody>
      </p:sp>
    </p:spTree>
    <p:extLst>
      <p:ext uri="{BB962C8B-B14F-4D97-AF65-F5344CB8AC3E}">
        <p14:creationId xmlns:p14="http://schemas.microsoft.com/office/powerpoint/2010/main" val="2116576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2</a:t>
            </a:fld>
            <a:endParaRPr lang="en-GB"/>
          </a:p>
        </p:txBody>
      </p:sp>
    </p:spTree>
    <p:extLst>
      <p:ext uri="{BB962C8B-B14F-4D97-AF65-F5344CB8AC3E}">
        <p14:creationId xmlns:p14="http://schemas.microsoft.com/office/powerpoint/2010/main" val="34425754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sz="1200" dirty="0" smtClean="0"/>
              <a:t>Ask</a:t>
            </a:r>
            <a:r>
              <a:rPr lang="en-GB" sz="1200" baseline="0" dirty="0" smtClean="0"/>
              <a:t> the students – how many possible inputs can we have? (8 or 2^3)</a:t>
            </a:r>
            <a:endParaRPr lang="en-GB" sz="1200" dirty="0" smtClean="0"/>
          </a:p>
          <a:p>
            <a:endParaRPr lang="en-GB" dirty="0"/>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4</a:t>
            </a:fld>
            <a:endParaRPr lang="en-GB"/>
          </a:p>
        </p:txBody>
      </p:sp>
    </p:spTree>
    <p:extLst>
      <p:ext uri="{BB962C8B-B14F-4D97-AF65-F5344CB8AC3E}">
        <p14:creationId xmlns:p14="http://schemas.microsoft.com/office/powerpoint/2010/main" val="23518032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sz="1200" dirty="0" smtClean="0"/>
              <a:t>This</a:t>
            </a:r>
            <a:r>
              <a:rPr lang="en-GB" sz="1200" baseline="0" dirty="0" smtClean="0"/>
              <a:t> is the t</a:t>
            </a:r>
            <a:r>
              <a:rPr lang="en-GB" sz="1200" dirty="0" smtClean="0"/>
              <a:t>ruth table for a combination of an </a:t>
            </a:r>
            <a:r>
              <a:rPr lang="en-GB" sz="1200" b="1" dirty="0" smtClean="0"/>
              <a:t>AND</a:t>
            </a:r>
            <a:r>
              <a:rPr lang="en-GB" sz="1200" dirty="0" smtClean="0"/>
              <a:t> </a:t>
            </a:r>
            <a:r>
              <a:rPr lang="en-GB" sz="1200" dirty="0" err="1" smtClean="0"/>
              <a:t>and</a:t>
            </a:r>
            <a:r>
              <a:rPr lang="en-GB" sz="1200" baseline="0" dirty="0" smtClean="0"/>
              <a:t> </a:t>
            </a:r>
            <a:r>
              <a:rPr lang="en-GB" sz="1200" dirty="0" smtClean="0"/>
              <a:t>a </a:t>
            </a:r>
            <a:r>
              <a:rPr lang="en-GB" sz="1200" b="1" dirty="0" smtClean="0"/>
              <a:t>NOT </a:t>
            </a:r>
            <a:r>
              <a:rPr lang="en-GB" sz="1200" dirty="0" smtClean="0"/>
              <a:t>gate. We can only see the inputs at the minute. Ask students</a:t>
            </a:r>
            <a:r>
              <a:rPr lang="en-GB" sz="1200" baseline="0" dirty="0" smtClean="0"/>
              <a:t> if they can list the possible inputs.</a:t>
            </a:r>
            <a:endParaRPr lang="en-GB" sz="1200" dirty="0" smtClean="0"/>
          </a:p>
          <a:p>
            <a:endParaRPr lang="en-GB" dirty="0"/>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5</a:t>
            </a:fld>
            <a:endParaRPr lang="en-GB"/>
          </a:p>
        </p:txBody>
      </p:sp>
    </p:spTree>
    <p:extLst>
      <p:ext uri="{BB962C8B-B14F-4D97-AF65-F5344CB8AC3E}">
        <p14:creationId xmlns:p14="http://schemas.microsoft.com/office/powerpoint/2010/main" val="23518032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sz="1200" dirty="0" smtClean="0"/>
              <a:t>Look at the outputs immediately from the two gates when used normally.  Remember, A </a:t>
            </a:r>
            <a:r>
              <a:rPr lang="en-GB" sz="1200" b="1" dirty="0" smtClean="0"/>
              <a:t>AND</a:t>
            </a:r>
            <a:r>
              <a:rPr lang="en-GB" sz="1200" dirty="0" smtClean="0"/>
              <a:t> B gives D and </a:t>
            </a:r>
            <a:r>
              <a:rPr lang="en-GB" sz="1200" b="1" dirty="0" smtClean="0"/>
              <a:t>NOT</a:t>
            </a:r>
            <a:r>
              <a:rPr lang="en-GB" sz="1200" dirty="0" smtClean="0"/>
              <a:t> C gives E.</a:t>
            </a:r>
          </a:p>
          <a:p>
            <a:endParaRPr lang="en-GB" dirty="0"/>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6</a:t>
            </a:fld>
            <a:endParaRPr lang="en-GB"/>
          </a:p>
        </p:txBody>
      </p:sp>
    </p:spTree>
    <p:extLst>
      <p:ext uri="{BB962C8B-B14F-4D97-AF65-F5344CB8AC3E}">
        <p14:creationId xmlns:p14="http://schemas.microsoft.com/office/powerpoint/2010/main" val="23518032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sz="1200" dirty="0" smtClean="0"/>
              <a:t>D </a:t>
            </a:r>
            <a:r>
              <a:rPr lang="en-GB" sz="1200" b="1" dirty="0" smtClean="0"/>
              <a:t>OR</a:t>
            </a:r>
            <a:r>
              <a:rPr lang="en-GB" sz="1200" dirty="0" smtClean="0"/>
              <a:t> E gives Q. There are five combinations of inputs that lead to TRUE (1) and three that output FALSE (0). Even with this simple example, the tables become quite hard to follow very quickly!</a:t>
            </a:r>
          </a:p>
          <a:p>
            <a:endParaRPr lang="en-GB" dirty="0"/>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7</a:t>
            </a:fld>
            <a:endParaRPr lang="en-GB"/>
          </a:p>
        </p:txBody>
      </p:sp>
    </p:spTree>
    <p:extLst>
      <p:ext uri="{BB962C8B-B14F-4D97-AF65-F5344CB8AC3E}">
        <p14:creationId xmlns:p14="http://schemas.microsoft.com/office/powerpoint/2010/main" val="23518032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8</a:t>
            </a:fld>
            <a:endParaRPr lang="en-GB"/>
          </a:p>
        </p:txBody>
      </p:sp>
    </p:spTree>
    <p:extLst>
      <p:ext uri="{BB962C8B-B14F-4D97-AF65-F5344CB8AC3E}">
        <p14:creationId xmlns:p14="http://schemas.microsoft.com/office/powerpoint/2010/main" val="23518032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F493E4E0-A18B-45C1-A67A-1721B824D0CA}" type="datetimeFigureOut">
              <a:rPr lang="en-GB"/>
              <a:pPr>
                <a:defRPr/>
              </a:pPr>
              <a:t>23/05/2016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A7402DD9-9FE0-4305-BD32-567E5B766487}" type="slidenum">
              <a:rPr lang="en-GB"/>
              <a:pPr>
                <a:defRPr/>
              </a:pPr>
              <a:t>‹#›</a:t>
            </a:fld>
            <a:endParaRPr lang="en-GB"/>
          </a:p>
        </p:txBody>
      </p:sp>
    </p:spTree>
    <p:extLst>
      <p:ext uri="{BB962C8B-B14F-4D97-AF65-F5344CB8AC3E}">
        <p14:creationId xmlns:p14="http://schemas.microsoft.com/office/powerpoint/2010/main" val="3826773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6CA0405E-B7F3-4CDC-BAE5-8E3FAE8B828D}" type="datetimeFigureOut">
              <a:rPr lang="en-GB"/>
              <a:pPr>
                <a:defRPr/>
              </a:pPr>
              <a:t>23/05/2016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E57B0FE-58DF-4E58-B731-79AA047D0B72}" type="slidenum">
              <a:rPr lang="en-GB"/>
              <a:pPr>
                <a:defRPr/>
              </a:pPr>
              <a:t>‹#›</a:t>
            </a:fld>
            <a:endParaRPr lang="en-GB"/>
          </a:p>
        </p:txBody>
      </p:sp>
    </p:spTree>
    <p:extLst>
      <p:ext uri="{BB962C8B-B14F-4D97-AF65-F5344CB8AC3E}">
        <p14:creationId xmlns:p14="http://schemas.microsoft.com/office/powerpoint/2010/main" val="3921683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19BE0163-BB5C-4D6F-839F-39D29807CD87}" type="datetimeFigureOut">
              <a:rPr lang="en-GB"/>
              <a:pPr>
                <a:defRPr/>
              </a:pPr>
              <a:t>23/05/2016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DB663864-044C-4A5F-B0B0-4208E5142875}" type="slidenum">
              <a:rPr lang="en-GB"/>
              <a:pPr>
                <a:defRPr/>
              </a:pPr>
              <a:t>‹#›</a:t>
            </a:fld>
            <a:endParaRPr lang="en-GB"/>
          </a:p>
        </p:txBody>
      </p:sp>
    </p:spTree>
    <p:extLst>
      <p:ext uri="{BB962C8B-B14F-4D97-AF65-F5344CB8AC3E}">
        <p14:creationId xmlns:p14="http://schemas.microsoft.com/office/powerpoint/2010/main" val="924359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67F0664A-AFFB-4D0C-BC76-5A7A3CD55549}" type="datetimeFigureOut">
              <a:rPr lang="en-GB"/>
              <a:pPr>
                <a:defRPr/>
              </a:pPr>
              <a:t>23/05/2016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CA48E22D-FA5C-4FCA-B542-39CBEA219F38}" type="slidenum">
              <a:rPr lang="en-GB"/>
              <a:pPr>
                <a:defRPr/>
              </a:pPr>
              <a:t>‹#›</a:t>
            </a:fld>
            <a:endParaRPr lang="en-GB"/>
          </a:p>
        </p:txBody>
      </p:sp>
    </p:spTree>
    <p:extLst>
      <p:ext uri="{BB962C8B-B14F-4D97-AF65-F5344CB8AC3E}">
        <p14:creationId xmlns:p14="http://schemas.microsoft.com/office/powerpoint/2010/main" val="3095760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1A2E0C8-F264-45F3-AC70-4C9033A5DBC3}" type="datetimeFigureOut">
              <a:rPr lang="en-GB"/>
              <a:pPr>
                <a:defRPr/>
              </a:pPr>
              <a:t>23/05/2016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BFC3F141-529B-43B4-B69F-12B4809DFCCD}" type="slidenum">
              <a:rPr lang="en-GB"/>
              <a:pPr>
                <a:defRPr/>
              </a:pPr>
              <a:t>‹#›</a:t>
            </a:fld>
            <a:endParaRPr lang="en-GB"/>
          </a:p>
        </p:txBody>
      </p:sp>
    </p:spTree>
    <p:extLst>
      <p:ext uri="{BB962C8B-B14F-4D97-AF65-F5344CB8AC3E}">
        <p14:creationId xmlns:p14="http://schemas.microsoft.com/office/powerpoint/2010/main" val="8920148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0EB0DB04-99B5-498D-9168-41FD67386829}" type="datetimeFigureOut">
              <a:rPr lang="en-GB"/>
              <a:pPr>
                <a:defRPr/>
              </a:pPr>
              <a:t>23/05/2016</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B02C5AAE-1889-4765-B42D-6F3BCE9681AB}" type="slidenum">
              <a:rPr lang="en-GB"/>
              <a:pPr>
                <a:defRPr/>
              </a:pPr>
              <a:t>‹#›</a:t>
            </a:fld>
            <a:endParaRPr lang="en-GB"/>
          </a:p>
        </p:txBody>
      </p:sp>
    </p:spTree>
    <p:extLst>
      <p:ext uri="{BB962C8B-B14F-4D97-AF65-F5344CB8AC3E}">
        <p14:creationId xmlns:p14="http://schemas.microsoft.com/office/powerpoint/2010/main" val="2866634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3D26D3E7-8A2A-403A-879D-05CBC5FCE81C}" type="datetimeFigureOut">
              <a:rPr lang="en-GB"/>
              <a:pPr>
                <a:defRPr/>
              </a:pPr>
              <a:t>23/05/2016</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070ED400-5FB4-4F94-BB2F-F7975FB8C7F0}" type="slidenum">
              <a:rPr lang="en-GB"/>
              <a:pPr>
                <a:defRPr/>
              </a:pPr>
              <a:t>‹#›</a:t>
            </a:fld>
            <a:endParaRPr lang="en-GB"/>
          </a:p>
        </p:txBody>
      </p:sp>
    </p:spTree>
    <p:extLst>
      <p:ext uri="{BB962C8B-B14F-4D97-AF65-F5344CB8AC3E}">
        <p14:creationId xmlns:p14="http://schemas.microsoft.com/office/powerpoint/2010/main" val="2262407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490410B5-8398-4A62-A7FC-1911952FE107}" type="datetimeFigureOut">
              <a:rPr lang="en-GB"/>
              <a:pPr>
                <a:defRPr/>
              </a:pPr>
              <a:t>23/05/2016</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512485A8-84E9-4D02-9509-3E1099B2BE4C}" type="slidenum">
              <a:rPr lang="en-GB"/>
              <a:pPr>
                <a:defRPr/>
              </a:pPr>
              <a:t>‹#›</a:t>
            </a:fld>
            <a:endParaRPr lang="en-GB"/>
          </a:p>
        </p:txBody>
      </p:sp>
    </p:spTree>
    <p:extLst>
      <p:ext uri="{BB962C8B-B14F-4D97-AF65-F5344CB8AC3E}">
        <p14:creationId xmlns:p14="http://schemas.microsoft.com/office/powerpoint/2010/main" val="201343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914301A-B1B3-46DF-B3CC-C406F2CEE74F}" type="datetimeFigureOut">
              <a:rPr lang="en-GB"/>
              <a:pPr>
                <a:defRPr/>
              </a:pPr>
              <a:t>23/05/2016</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8C3944D5-67C2-450A-BBAE-D0CDA9AADC30}" type="slidenum">
              <a:rPr lang="en-GB"/>
              <a:pPr>
                <a:defRPr/>
              </a:pPr>
              <a:t>‹#›</a:t>
            </a:fld>
            <a:endParaRPr lang="en-GB"/>
          </a:p>
        </p:txBody>
      </p:sp>
    </p:spTree>
    <p:extLst>
      <p:ext uri="{BB962C8B-B14F-4D97-AF65-F5344CB8AC3E}">
        <p14:creationId xmlns:p14="http://schemas.microsoft.com/office/powerpoint/2010/main" val="3238659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4D136E7-9836-4D39-A1F0-B97D172D0D26}" type="datetimeFigureOut">
              <a:rPr lang="en-GB"/>
              <a:pPr>
                <a:defRPr/>
              </a:pPr>
              <a:t>23/05/2016</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F6607225-5ADA-4131-8CCA-E579317839AA}" type="slidenum">
              <a:rPr lang="en-GB"/>
              <a:pPr>
                <a:defRPr/>
              </a:pPr>
              <a:t>‹#›</a:t>
            </a:fld>
            <a:endParaRPr lang="en-GB"/>
          </a:p>
        </p:txBody>
      </p:sp>
    </p:spTree>
    <p:extLst>
      <p:ext uri="{BB962C8B-B14F-4D97-AF65-F5344CB8AC3E}">
        <p14:creationId xmlns:p14="http://schemas.microsoft.com/office/powerpoint/2010/main" val="4598589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CC20C39-2FA4-4EE3-870D-02B33DADA378}" type="datetimeFigureOut">
              <a:rPr lang="en-GB"/>
              <a:pPr>
                <a:defRPr/>
              </a:pPr>
              <a:t>23/05/2016</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30C21CFF-31DD-47A7-A145-7C43EA3476CA}" type="slidenum">
              <a:rPr lang="en-GB"/>
              <a:pPr>
                <a:defRPr/>
              </a:pPr>
              <a:t>‹#›</a:t>
            </a:fld>
            <a:endParaRPr lang="en-GB"/>
          </a:p>
        </p:txBody>
      </p:sp>
    </p:spTree>
    <p:extLst>
      <p:ext uri="{BB962C8B-B14F-4D97-AF65-F5344CB8AC3E}">
        <p14:creationId xmlns:p14="http://schemas.microsoft.com/office/powerpoint/2010/main" val="3111867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C7C5FC2B-F42E-4278-BAC8-ED4196D4E1F6}" type="datetimeFigureOut">
              <a:rPr lang="en-GB"/>
              <a:pPr>
                <a:defRPr/>
              </a:pPr>
              <a:t>23/05/2016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4817D766-F9CC-42A0-8B46-3DBE464A2920}" type="slidenum">
              <a:rPr lang="en-GB"/>
              <a:pPr>
                <a:defRPr/>
              </a:pPr>
              <a:t>‹#›</a:t>
            </a:fld>
            <a:endParaRPr lang="en-GB"/>
          </a:p>
        </p:txBody>
      </p:sp>
      <p:sp>
        <p:nvSpPr>
          <p:cNvPr id="7" name="Rectangle 6"/>
          <p:cNvSpPr/>
          <p:nvPr/>
        </p:nvSpPr>
        <p:spPr>
          <a:xfrm>
            <a:off x="0" y="6349549"/>
            <a:ext cx="9144000" cy="5137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Straight Connector 7"/>
          <p:cNvCxnSpPr/>
          <p:nvPr/>
        </p:nvCxnSpPr>
        <p:spPr>
          <a:xfrm>
            <a:off x="0" y="6349548"/>
            <a:ext cx="9144000" cy="0"/>
          </a:xfrm>
          <a:prstGeom prst="line">
            <a:avLst/>
          </a:prstGeom>
        </p:spPr>
        <p:style>
          <a:lnRef idx="1">
            <a:schemeClr val="dk1"/>
          </a:lnRef>
          <a:fillRef idx="0">
            <a:schemeClr val="dk1"/>
          </a:fillRef>
          <a:effectRef idx="0">
            <a:schemeClr val="dk1"/>
          </a:effectRef>
          <a:fontRef idx="minor">
            <a:schemeClr val="tx1"/>
          </a:fontRef>
        </p:style>
      </p:cxnSp>
      <p:sp>
        <p:nvSpPr>
          <p:cNvPr id="9" name="Date Placeholder 8"/>
          <p:cNvSpPr>
            <a:spLocks noGrp="1"/>
          </p:cNvSpPr>
          <p:nvPr/>
        </p:nvSpPr>
        <p:spPr>
          <a:xfrm>
            <a:off x="56829" y="6480646"/>
            <a:ext cx="3660546" cy="365125"/>
          </a:xfrm>
          <a:prstGeom prst="rect">
            <a:avLst/>
          </a:prstGeom>
        </p:spPr>
        <p:txBody>
          <a:bodyPr vert="horz" lIns="91440" tIns="45720" rIns="91440" bIns="45720" rtlCol="0" anchor="ctr"/>
          <a:lstStyle>
            <a:defPPr>
              <a:defRPr lang="en-US"/>
            </a:defPPr>
            <a:lvl1pPr marL="0" algn="l" defTabSz="914400" rtl="0" eaLnBrk="1" latinLnBrk="0" hangingPunct="1">
              <a:defRPr sz="1000" kern="1200">
                <a:solidFill>
                  <a:schemeClr val="tx1">
                    <a:tint val="75000"/>
                  </a:schemeClr>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 2016 AQA. Created by </a:t>
            </a:r>
            <a:r>
              <a:rPr lang="en-US" dirty="0" err="1" smtClean="0"/>
              <a:t>Teachit</a:t>
            </a:r>
            <a:r>
              <a:rPr lang="en-US" dirty="0" smtClean="0"/>
              <a:t> for AQA</a:t>
            </a:r>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fran\AppData\Local\Microsoft\Windows\Temporary Internet Files\Content.Outlook\UE10RLAK\AQA_New_logo_strapline_RGB.jpg"/>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8226496" y="6442212"/>
            <a:ext cx="810000" cy="36000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419262" y="2060848"/>
            <a:ext cx="8305476" cy="707886"/>
          </a:xfrm>
          <a:prstGeom prst="rect">
            <a:avLst/>
          </a:prstGeom>
          <a:solidFill>
            <a:schemeClr val="bg1"/>
          </a:solidFill>
          <a:ln w="19050">
            <a:solidFill>
              <a:schemeClr val="accent3">
                <a:lumMod val="75000"/>
              </a:schemeClr>
            </a:solidFill>
          </a:ln>
        </p:spPr>
        <p:style>
          <a:lnRef idx="1">
            <a:schemeClr val="dk1"/>
          </a:lnRef>
          <a:fillRef idx="2">
            <a:schemeClr val="dk1"/>
          </a:fillRef>
          <a:effectRef idx="1">
            <a:schemeClr val="dk1"/>
          </a:effectRef>
          <a:fontRef idx="minor">
            <a:schemeClr val="dk1"/>
          </a:fontRef>
        </p:style>
        <p:txBody>
          <a:bodyPr wrap="square">
            <a:spAutoFit/>
          </a:bodyPr>
          <a:lstStyle/>
          <a:p>
            <a:pPr algn="ctr" fontAlgn="auto">
              <a:spcBef>
                <a:spcPts val="0"/>
              </a:spcBef>
              <a:spcAft>
                <a:spcPts val="0"/>
              </a:spcAft>
              <a:defRPr/>
            </a:pPr>
            <a:r>
              <a:rPr lang="en-GB" sz="4000" b="1" spc="50" dirty="0">
                <a:ln w="11430">
                  <a:solidFill>
                    <a:schemeClr val="bg1"/>
                  </a:solidFill>
                </a:ln>
                <a:solidFill>
                  <a:schemeClr val="accent1"/>
                </a:solidFill>
              </a:rPr>
              <a:t>3.4 Computer systems</a:t>
            </a:r>
          </a:p>
        </p:txBody>
      </p:sp>
      <p:sp>
        <p:nvSpPr>
          <p:cNvPr id="10" name="TextBox 9"/>
          <p:cNvSpPr txBox="1"/>
          <p:nvPr/>
        </p:nvSpPr>
        <p:spPr>
          <a:xfrm>
            <a:off x="395536" y="3207676"/>
            <a:ext cx="2969083" cy="461665"/>
          </a:xfrm>
          <a:prstGeom prst="rect">
            <a:avLst/>
          </a:prstGeom>
          <a:noFill/>
        </p:spPr>
        <p:txBody>
          <a:bodyPr wrap="none" rtlCol="0">
            <a:spAutoFit/>
          </a:bodyPr>
          <a:lstStyle/>
          <a:p>
            <a:r>
              <a:rPr lang="en-GB" sz="2400" b="1" dirty="0" smtClean="0">
                <a:solidFill>
                  <a:schemeClr val="accent1"/>
                </a:solidFill>
                <a:latin typeface="+mn-lt"/>
              </a:rPr>
              <a:t>3.4.2 Boolean </a:t>
            </a:r>
            <a:r>
              <a:rPr lang="en-GB" sz="2400" b="1" dirty="0">
                <a:solidFill>
                  <a:schemeClr val="accent1"/>
                </a:solidFill>
                <a:latin typeface="+mn-lt"/>
              </a:rPr>
              <a:t>logic</a:t>
            </a:r>
          </a:p>
        </p:txBody>
      </p:sp>
      <p:sp>
        <p:nvSpPr>
          <p:cNvPr id="11" name="TextBox 10"/>
          <p:cNvSpPr txBox="1"/>
          <p:nvPr/>
        </p:nvSpPr>
        <p:spPr>
          <a:xfrm>
            <a:off x="395536" y="3686243"/>
            <a:ext cx="1518364" cy="461665"/>
          </a:xfrm>
          <a:prstGeom prst="rect">
            <a:avLst/>
          </a:prstGeom>
          <a:noFill/>
        </p:spPr>
        <p:txBody>
          <a:bodyPr wrap="none" rtlCol="0">
            <a:spAutoFit/>
          </a:bodyPr>
          <a:lstStyle/>
          <a:p>
            <a:r>
              <a:rPr lang="en-GB" sz="2400" b="1" dirty="0" smtClean="0">
                <a:solidFill>
                  <a:schemeClr val="accent1"/>
                </a:solidFill>
                <a:latin typeface="+mn-lt"/>
              </a:rPr>
              <a:t>Lesson 2</a:t>
            </a:r>
            <a:endParaRPr lang="en-GB" sz="2400" b="1" dirty="0">
              <a:solidFill>
                <a:schemeClr val="accent1"/>
              </a:solidFill>
              <a:latin typeface="+mn-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28650" y="1844824"/>
            <a:ext cx="7886700" cy="1800200"/>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Starter activity</a:t>
            </a:r>
            <a:endParaRPr lang="en-GB" sz="2800" dirty="0">
              <a:solidFill>
                <a:schemeClr val="bg1"/>
              </a:solidFill>
              <a:latin typeface="+mn-lt"/>
            </a:endParaRPr>
          </a:p>
        </p:txBody>
      </p:sp>
      <p:sp>
        <p:nvSpPr>
          <p:cNvPr id="4" name="Rectangle 3"/>
          <p:cNvSpPr/>
          <p:nvPr/>
        </p:nvSpPr>
        <p:spPr>
          <a:xfrm>
            <a:off x="628650" y="980728"/>
            <a:ext cx="7886700" cy="1446550"/>
          </a:xfrm>
          <a:prstGeom prst="rect">
            <a:avLst/>
          </a:prstGeom>
        </p:spPr>
        <p:txBody>
          <a:bodyPr wrap="square">
            <a:spAutoFit/>
          </a:bodyPr>
          <a:lstStyle/>
          <a:p>
            <a:r>
              <a:rPr lang="en-GB" sz="2400" dirty="0" smtClean="0">
                <a:latin typeface="Arial" panose="020B0604020202020204" pitchFamily="34" charset="0"/>
                <a:cs typeface="Arial" panose="020B0604020202020204" pitchFamily="34" charset="0"/>
              </a:rPr>
              <a:t>In groups of three, draw the symbols and corresponding truth tables for:</a:t>
            </a:r>
            <a:endParaRPr lang="en-GB" sz="24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 </a:t>
            </a:r>
          </a:p>
          <a:p>
            <a:pPr lvl="0" defTabSz="1152525"/>
            <a:r>
              <a:rPr lang="en-GB" sz="2000" b="1" dirty="0" smtClean="0">
                <a:latin typeface="Arial" panose="020B0604020202020204" pitchFamily="34" charset="0"/>
                <a:cs typeface="Arial" panose="020B0604020202020204" pitchFamily="34" charset="0"/>
              </a:rPr>
              <a:t>	AND </a:t>
            </a:r>
            <a:r>
              <a:rPr lang="en-GB" sz="2000" b="1" dirty="0">
                <a:latin typeface="Arial" panose="020B0604020202020204" pitchFamily="34" charset="0"/>
                <a:cs typeface="Arial" panose="020B0604020202020204" pitchFamily="34" charset="0"/>
              </a:rPr>
              <a:t>	</a:t>
            </a:r>
            <a:r>
              <a:rPr lang="en-GB" sz="2000" b="1" dirty="0" smtClean="0">
                <a:latin typeface="Arial" panose="020B0604020202020204" pitchFamily="34" charset="0"/>
                <a:cs typeface="Arial" panose="020B0604020202020204" pitchFamily="34" charset="0"/>
              </a:rPr>
              <a:t>	OR 		NOT</a:t>
            </a:r>
            <a:endParaRPr lang="en-GB" sz="2000" dirty="0">
              <a:latin typeface="Arial" panose="020B0604020202020204" pitchFamily="34" charset="0"/>
              <a:cs typeface="Arial" panose="020B0604020202020204" pitchFamily="34" charset="0"/>
            </a:endParaRPr>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7" name="Table 6"/>
          <p:cNvGraphicFramePr>
            <a:graphicFrameLocks noGrp="1"/>
          </p:cNvGraphicFramePr>
          <p:nvPr>
            <p:extLst>
              <p:ext uri="{D42A27DB-BD31-4B8C-83A1-F6EECF244321}">
                <p14:modId xmlns:p14="http://schemas.microsoft.com/office/powerpoint/2010/main" val="3079700779"/>
              </p:ext>
            </p:extLst>
          </p:nvPr>
        </p:nvGraphicFramePr>
        <p:xfrm>
          <a:off x="1259632" y="3789040"/>
          <a:ext cx="1772920" cy="2035302"/>
        </p:xfrm>
        <a:graphic>
          <a:graphicData uri="http://schemas.openxmlformats.org/drawingml/2006/table">
            <a:tbl>
              <a:tblPr firstRow="1" bandRow="1">
                <a:tableStyleId>{5C22544A-7EE6-4342-B048-85BDC9FD1C3A}</a:tableStyleId>
              </a:tblPr>
              <a:tblGrid>
                <a:gridCol w="578485"/>
                <a:gridCol w="668655"/>
                <a:gridCol w="525780"/>
              </a:tblGrid>
              <a:tr h="0">
                <a:tc gridSpan="3">
                  <a:txBody>
                    <a:bodyPr/>
                    <a:lstStyle/>
                    <a:p>
                      <a:pPr algn="ctr">
                        <a:lnSpc>
                          <a:spcPct val="107000"/>
                        </a:lnSpc>
                        <a:spcAft>
                          <a:spcPts val="0"/>
                        </a:spcAft>
                      </a:pPr>
                      <a:r>
                        <a:rPr lang="en-GB" sz="1200" dirty="0">
                          <a:effectLst/>
                        </a:rPr>
                        <a:t>AND</a:t>
                      </a:r>
                      <a:endParaRPr lang="en-GB" sz="1100" dirty="0">
                        <a:effectLst/>
                        <a:latin typeface="Arial"/>
                        <a:ea typeface="Arial"/>
                        <a:cs typeface="Times New Roman"/>
                      </a:endParaRPr>
                    </a:p>
                  </a:txBody>
                  <a:tcPr marL="68580" marR="68580" marT="71755" marB="71755">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lang="en-GB"/>
                    </a:p>
                  </a:txBody>
                  <a:tcPr/>
                </a:tc>
                <a:tc hMerge="1">
                  <a:txBody>
                    <a:bodyPr/>
                    <a:lstStyle/>
                    <a:p>
                      <a:endParaRPr lang="en-GB"/>
                    </a:p>
                  </a:txBody>
                  <a:tcPr/>
                </a:tc>
              </a:tr>
              <a:tr h="0">
                <a:tc>
                  <a:txBody>
                    <a:bodyPr/>
                    <a:lstStyle/>
                    <a:p>
                      <a:pPr algn="ctr">
                        <a:lnSpc>
                          <a:spcPct val="107000"/>
                        </a:lnSpc>
                        <a:spcAft>
                          <a:spcPts val="0"/>
                        </a:spcAft>
                      </a:pPr>
                      <a:r>
                        <a:rPr lang="en-GB" sz="1200" b="1" dirty="0">
                          <a:effectLst/>
                        </a:rPr>
                        <a:t>A</a:t>
                      </a:r>
                      <a:endParaRPr lang="en-GB" sz="1100" b="1" dirty="0">
                        <a:effectLst/>
                        <a:latin typeface="Arial"/>
                        <a:ea typeface="Arial"/>
                        <a:cs typeface="Times New Roman"/>
                      </a:endParaRPr>
                    </a:p>
                  </a:txBody>
                  <a:tcPr marL="68580" marR="68580" marT="71755" marB="71755">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a:lnSpc>
                          <a:spcPct val="107000"/>
                        </a:lnSpc>
                        <a:spcAft>
                          <a:spcPts val="0"/>
                        </a:spcAft>
                      </a:pPr>
                      <a:r>
                        <a:rPr lang="en-GB" sz="1200" b="1" dirty="0">
                          <a:effectLst/>
                        </a:rPr>
                        <a:t>B</a:t>
                      </a:r>
                      <a:endParaRPr lang="en-GB" sz="1100" b="1" dirty="0">
                        <a:effectLst/>
                        <a:latin typeface="Arial"/>
                        <a:ea typeface="Arial"/>
                        <a:cs typeface="Times New Roman"/>
                      </a:endParaRPr>
                    </a:p>
                  </a:txBody>
                  <a:tcPr marL="68580" marR="68580" marT="71755" marB="71755">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a:lnSpc>
                          <a:spcPct val="107000"/>
                        </a:lnSpc>
                        <a:spcAft>
                          <a:spcPts val="0"/>
                        </a:spcAft>
                      </a:pPr>
                      <a:r>
                        <a:rPr lang="en-GB" sz="1200" b="1" dirty="0">
                          <a:effectLst/>
                        </a:rPr>
                        <a:t>Q</a:t>
                      </a:r>
                      <a:endParaRPr lang="en-GB" sz="1100" b="1" dirty="0">
                        <a:effectLst/>
                        <a:latin typeface="Arial"/>
                        <a:ea typeface="Arial"/>
                        <a:cs typeface="Times New Roman"/>
                      </a:endParaRPr>
                    </a:p>
                  </a:txBody>
                  <a:tcPr marL="68580" marR="68580" marT="71755" marB="71755">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r>
              <a:tr h="0">
                <a:tc>
                  <a:txBody>
                    <a:bodyPr/>
                    <a:lstStyle/>
                    <a:p>
                      <a:pPr algn="ctr">
                        <a:lnSpc>
                          <a:spcPct val="107000"/>
                        </a:lnSpc>
                        <a:spcAft>
                          <a:spcPts val="0"/>
                        </a:spcAft>
                      </a:pPr>
                      <a:r>
                        <a:rPr lang="en-GB" sz="1200" dirty="0">
                          <a:effectLst/>
                        </a:rPr>
                        <a:t>0</a:t>
                      </a:r>
                      <a:endParaRPr lang="en-GB" sz="1100" dirty="0">
                        <a:effectLst/>
                        <a:latin typeface="Arial"/>
                        <a:ea typeface="Arial"/>
                        <a:cs typeface="Times New Roman"/>
                      </a:endParaRPr>
                    </a:p>
                  </a:txBody>
                  <a:tcPr marL="68580" marR="68580" marT="71755" marB="71755">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0"/>
                        </a:spcAft>
                      </a:pPr>
                      <a:r>
                        <a:rPr lang="en-GB" sz="1200" dirty="0">
                          <a:effectLst/>
                        </a:rPr>
                        <a:t>0</a:t>
                      </a:r>
                      <a:endParaRPr lang="en-GB" sz="1100" dirty="0">
                        <a:effectLst/>
                        <a:latin typeface="Arial"/>
                        <a:ea typeface="Arial"/>
                        <a:cs typeface="Times New Roman"/>
                      </a:endParaRPr>
                    </a:p>
                  </a:txBody>
                  <a:tcPr marL="68580" marR="68580" marT="71755" marB="71755">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0"/>
                        </a:spcAft>
                      </a:pPr>
                      <a:r>
                        <a:rPr lang="en-GB" sz="1200" dirty="0">
                          <a:effectLst/>
                        </a:rPr>
                        <a:t>0</a:t>
                      </a:r>
                      <a:endParaRPr lang="en-GB" sz="1100" dirty="0">
                        <a:effectLst/>
                        <a:latin typeface="Arial"/>
                        <a:ea typeface="Arial"/>
                        <a:cs typeface="Times New Roman"/>
                      </a:endParaRPr>
                    </a:p>
                  </a:txBody>
                  <a:tcPr marL="68580" marR="68580" marT="71755" marB="71755">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0">
                <a:tc>
                  <a:txBody>
                    <a:bodyPr/>
                    <a:lstStyle/>
                    <a:p>
                      <a:pPr algn="ctr">
                        <a:lnSpc>
                          <a:spcPct val="107000"/>
                        </a:lnSpc>
                        <a:spcAft>
                          <a:spcPts val="0"/>
                        </a:spcAft>
                      </a:pPr>
                      <a:r>
                        <a:rPr lang="en-GB" sz="1200">
                          <a:effectLst/>
                        </a:rPr>
                        <a:t>0</a:t>
                      </a:r>
                      <a:endParaRPr lang="en-GB" sz="1100">
                        <a:effectLst/>
                        <a:latin typeface="Arial"/>
                        <a:ea typeface="Arial"/>
                        <a:cs typeface="Times New Roman"/>
                      </a:endParaRPr>
                    </a:p>
                  </a:txBody>
                  <a:tcPr marL="68580" marR="68580" marT="71755" marB="71755">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0"/>
                        </a:spcAft>
                      </a:pPr>
                      <a:r>
                        <a:rPr lang="en-GB" sz="1200" dirty="0">
                          <a:effectLst/>
                        </a:rPr>
                        <a:t>1</a:t>
                      </a:r>
                      <a:endParaRPr lang="en-GB" sz="1100" dirty="0">
                        <a:effectLst/>
                        <a:latin typeface="Arial"/>
                        <a:ea typeface="Arial"/>
                        <a:cs typeface="Times New Roman"/>
                      </a:endParaRPr>
                    </a:p>
                  </a:txBody>
                  <a:tcPr marL="68580" marR="68580" marT="71755" marB="71755">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0"/>
                        </a:spcAft>
                      </a:pPr>
                      <a:r>
                        <a:rPr lang="en-GB" sz="1200" dirty="0">
                          <a:effectLst/>
                        </a:rPr>
                        <a:t>0</a:t>
                      </a:r>
                      <a:endParaRPr lang="en-GB" sz="1100" dirty="0">
                        <a:effectLst/>
                        <a:latin typeface="Arial"/>
                        <a:ea typeface="Arial"/>
                        <a:cs typeface="Times New Roman"/>
                      </a:endParaRPr>
                    </a:p>
                  </a:txBody>
                  <a:tcPr marL="68580" marR="68580" marT="71755" marB="71755">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0">
                <a:tc>
                  <a:txBody>
                    <a:bodyPr/>
                    <a:lstStyle/>
                    <a:p>
                      <a:pPr algn="ctr">
                        <a:lnSpc>
                          <a:spcPct val="107000"/>
                        </a:lnSpc>
                        <a:spcAft>
                          <a:spcPts val="0"/>
                        </a:spcAft>
                      </a:pPr>
                      <a:r>
                        <a:rPr lang="en-GB" sz="1200">
                          <a:effectLst/>
                        </a:rPr>
                        <a:t>1</a:t>
                      </a:r>
                      <a:endParaRPr lang="en-GB" sz="1100">
                        <a:effectLst/>
                        <a:latin typeface="Arial"/>
                        <a:ea typeface="Arial"/>
                        <a:cs typeface="Times New Roman"/>
                      </a:endParaRPr>
                    </a:p>
                  </a:txBody>
                  <a:tcPr marL="68580" marR="68580" marT="71755" marB="71755">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0"/>
                        </a:spcAft>
                      </a:pPr>
                      <a:r>
                        <a:rPr lang="en-GB" sz="1200" dirty="0">
                          <a:effectLst/>
                        </a:rPr>
                        <a:t>0</a:t>
                      </a:r>
                      <a:endParaRPr lang="en-GB" sz="1100" dirty="0">
                        <a:effectLst/>
                        <a:latin typeface="Arial"/>
                        <a:ea typeface="Arial"/>
                        <a:cs typeface="Times New Roman"/>
                      </a:endParaRPr>
                    </a:p>
                  </a:txBody>
                  <a:tcPr marL="68580" marR="68580" marT="71755" marB="71755">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0"/>
                        </a:spcAft>
                      </a:pPr>
                      <a:r>
                        <a:rPr lang="en-GB" sz="1200" dirty="0">
                          <a:effectLst/>
                        </a:rPr>
                        <a:t>0</a:t>
                      </a:r>
                      <a:endParaRPr lang="en-GB" sz="1100" dirty="0">
                        <a:effectLst/>
                        <a:latin typeface="Arial"/>
                        <a:ea typeface="Arial"/>
                        <a:cs typeface="Times New Roman"/>
                      </a:endParaRPr>
                    </a:p>
                  </a:txBody>
                  <a:tcPr marL="68580" marR="68580" marT="71755" marB="71755">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0">
                <a:tc>
                  <a:txBody>
                    <a:bodyPr/>
                    <a:lstStyle/>
                    <a:p>
                      <a:pPr algn="ctr">
                        <a:lnSpc>
                          <a:spcPct val="107000"/>
                        </a:lnSpc>
                        <a:spcAft>
                          <a:spcPts val="0"/>
                        </a:spcAft>
                      </a:pPr>
                      <a:r>
                        <a:rPr lang="en-GB" sz="1200">
                          <a:effectLst/>
                        </a:rPr>
                        <a:t>1</a:t>
                      </a:r>
                      <a:endParaRPr lang="en-GB" sz="1100">
                        <a:effectLst/>
                        <a:latin typeface="Arial"/>
                        <a:ea typeface="Arial"/>
                        <a:cs typeface="Times New Roman"/>
                      </a:endParaRPr>
                    </a:p>
                  </a:txBody>
                  <a:tcPr marL="68580" marR="68580" marT="71755" marB="71755">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0"/>
                        </a:spcAft>
                      </a:pPr>
                      <a:r>
                        <a:rPr lang="en-GB" sz="1200" dirty="0">
                          <a:effectLst/>
                        </a:rPr>
                        <a:t>1</a:t>
                      </a:r>
                      <a:endParaRPr lang="en-GB" sz="1100" dirty="0">
                        <a:effectLst/>
                        <a:latin typeface="Arial"/>
                        <a:ea typeface="Arial"/>
                        <a:cs typeface="Times New Roman"/>
                      </a:endParaRPr>
                    </a:p>
                  </a:txBody>
                  <a:tcPr marL="68580" marR="68580" marT="71755" marB="71755">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0"/>
                        </a:spcAft>
                      </a:pPr>
                      <a:r>
                        <a:rPr lang="en-GB" sz="1200" dirty="0">
                          <a:effectLst/>
                        </a:rPr>
                        <a:t>1</a:t>
                      </a:r>
                      <a:endParaRPr lang="en-GB" sz="1100" dirty="0">
                        <a:effectLst/>
                        <a:latin typeface="Arial"/>
                        <a:ea typeface="Arial"/>
                        <a:cs typeface="Times New Roman"/>
                      </a:endParaRPr>
                    </a:p>
                  </a:txBody>
                  <a:tcPr marL="68580" marR="68580" marT="71755" marB="71755">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661312412"/>
              </p:ext>
            </p:extLst>
          </p:nvPr>
        </p:nvGraphicFramePr>
        <p:xfrm>
          <a:off x="3591168" y="3789040"/>
          <a:ext cx="1772920" cy="2035302"/>
        </p:xfrm>
        <a:graphic>
          <a:graphicData uri="http://schemas.openxmlformats.org/drawingml/2006/table">
            <a:tbl>
              <a:tblPr firstRow="1" bandRow="1">
                <a:tableStyleId>{5C22544A-7EE6-4342-B048-85BDC9FD1C3A}</a:tableStyleId>
              </a:tblPr>
              <a:tblGrid>
                <a:gridCol w="578485"/>
                <a:gridCol w="668655"/>
                <a:gridCol w="525780"/>
              </a:tblGrid>
              <a:tr h="0">
                <a:tc gridSpan="3">
                  <a:txBody>
                    <a:bodyPr/>
                    <a:lstStyle/>
                    <a:p>
                      <a:pPr algn="ctr">
                        <a:lnSpc>
                          <a:spcPct val="107000"/>
                        </a:lnSpc>
                        <a:spcAft>
                          <a:spcPts val="0"/>
                        </a:spcAft>
                      </a:pPr>
                      <a:r>
                        <a:rPr lang="en-GB" sz="1200" dirty="0">
                          <a:effectLst/>
                        </a:rPr>
                        <a:t>OR</a:t>
                      </a:r>
                      <a:endParaRPr lang="en-GB" sz="1100" dirty="0">
                        <a:effectLst/>
                        <a:latin typeface="Arial"/>
                        <a:ea typeface="Arial"/>
                        <a:cs typeface="Times New Roman"/>
                      </a:endParaRPr>
                    </a:p>
                  </a:txBody>
                  <a:tcPr marL="68580" marR="68580" marT="71755" marB="71755">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hMerge="1">
                  <a:txBody>
                    <a:bodyPr/>
                    <a:lstStyle/>
                    <a:p>
                      <a:endParaRPr lang="en-GB"/>
                    </a:p>
                  </a:txBody>
                  <a:tcPr/>
                </a:tc>
                <a:tc hMerge="1">
                  <a:txBody>
                    <a:bodyPr/>
                    <a:lstStyle/>
                    <a:p>
                      <a:endParaRPr lang="en-GB"/>
                    </a:p>
                  </a:txBody>
                  <a:tcPr/>
                </a:tc>
              </a:tr>
              <a:tr h="0">
                <a:tc>
                  <a:txBody>
                    <a:bodyPr/>
                    <a:lstStyle/>
                    <a:p>
                      <a:pPr algn="ctr">
                        <a:lnSpc>
                          <a:spcPct val="107000"/>
                        </a:lnSpc>
                        <a:spcAft>
                          <a:spcPts val="0"/>
                        </a:spcAft>
                      </a:pPr>
                      <a:r>
                        <a:rPr lang="en-GB" sz="1200" b="1" dirty="0">
                          <a:effectLst/>
                        </a:rPr>
                        <a:t>A</a:t>
                      </a:r>
                      <a:endParaRPr lang="en-GB" sz="1100" b="1" dirty="0">
                        <a:effectLst/>
                        <a:latin typeface="Arial"/>
                        <a:ea typeface="Arial"/>
                        <a:cs typeface="Times New Roman"/>
                      </a:endParaRPr>
                    </a:p>
                  </a:txBody>
                  <a:tcPr marL="68580" marR="68580" marT="71755" marB="71755">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0"/>
                        </a:spcAft>
                      </a:pPr>
                      <a:r>
                        <a:rPr lang="en-GB" sz="1200" b="1">
                          <a:effectLst/>
                        </a:rPr>
                        <a:t>B</a:t>
                      </a:r>
                      <a:endParaRPr lang="en-GB" sz="1100" b="1">
                        <a:effectLst/>
                        <a:latin typeface="Arial"/>
                        <a:ea typeface="Arial"/>
                        <a:cs typeface="Times New Roman"/>
                      </a:endParaRPr>
                    </a:p>
                  </a:txBody>
                  <a:tcPr marL="68580" marR="68580" marT="71755" marB="71755">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0"/>
                        </a:spcAft>
                      </a:pPr>
                      <a:r>
                        <a:rPr lang="en-GB" sz="1200" b="1" dirty="0">
                          <a:effectLst/>
                        </a:rPr>
                        <a:t>Q</a:t>
                      </a:r>
                      <a:endParaRPr lang="en-GB" sz="1100" b="1" dirty="0">
                        <a:effectLst/>
                        <a:latin typeface="Arial"/>
                        <a:ea typeface="Arial"/>
                        <a:cs typeface="Times New Roman"/>
                      </a:endParaRPr>
                    </a:p>
                  </a:txBody>
                  <a:tcPr marL="68580" marR="68580" marT="71755" marB="71755">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40000"/>
                        <a:lumOff val="60000"/>
                      </a:schemeClr>
                    </a:solidFill>
                  </a:tcPr>
                </a:tc>
              </a:tr>
              <a:tr h="0">
                <a:tc>
                  <a:txBody>
                    <a:bodyPr/>
                    <a:lstStyle/>
                    <a:p>
                      <a:pPr algn="ctr">
                        <a:lnSpc>
                          <a:spcPct val="107000"/>
                        </a:lnSpc>
                        <a:spcAft>
                          <a:spcPts val="0"/>
                        </a:spcAft>
                      </a:pPr>
                      <a:r>
                        <a:rPr lang="en-GB" sz="1200" dirty="0">
                          <a:effectLst/>
                        </a:rPr>
                        <a:t>0</a:t>
                      </a:r>
                      <a:endParaRPr lang="en-GB" sz="1100" dirty="0">
                        <a:effectLst/>
                        <a:latin typeface="Arial"/>
                        <a:ea typeface="Arial"/>
                        <a:cs typeface="Times New Roman"/>
                      </a:endParaRPr>
                    </a:p>
                  </a:txBody>
                  <a:tcPr marL="68580" marR="68580" marT="71755" marB="71755">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GB" sz="1200">
                          <a:effectLst/>
                        </a:rPr>
                        <a:t>0</a:t>
                      </a:r>
                      <a:endParaRPr lang="en-GB" sz="1100">
                        <a:effectLst/>
                        <a:latin typeface="Arial"/>
                        <a:ea typeface="Arial"/>
                        <a:cs typeface="Times New Roman"/>
                      </a:endParaRPr>
                    </a:p>
                  </a:txBody>
                  <a:tcPr marL="68580" marR="68580" marT="71755" marB="71755">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GB" sz="1200">
                          <a:effectLst/>
                        </a:rPr>
                        <a:t>0</a:t>
                      </a:r>
                      <a:endParaRPr lang="en-GB" sz="1100">
                        <a:effectLst/>
                        <a:latin typeface="Arial"/>
                        <a:ea typeface="Arial"/>
                        <a:cs typeface="Times New Roman"/>
                      </a:endParaRPr>
                    </a:p>
                  </a:txBody>
                  <a:tcPr marL="68580" marR="68580" marT="71755" marB="71755">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tr>
              <a:tr h="0">
                <a:tc>
                  <a:txBody>
                    <a:bodyPr/>
                    <a:lstStyle/>
                    <a:p>
                      <a:pPr algn="ctr">
                        <a:lnSpc>
                          <a:spcPct val="107000"/>
                        </a:lnSpc>
                        <a:spcAft>
                          <a:spcPts val="0"/>
                        </a:spcAft>
                      </a:pPr>
                      <a:r>
                        <a:rPr lang="en-GB" sz="1200">
                          <a:effectLst/>
                        </a:rPr>
                        <a:t>0</a:t>
                      </a:r>
                      <a:endParaRPr lang="en-GB" sz="1100">
                        <a:effectLst/>
                        <a:latin typeface="Arial"/>
                        <a:ea typeface="Arial"/>
                        <a:cs typeface="Times New Roman"/>
                      </a:endParaRPr>
                    </a:p>
                  </a:txBody>
                  <a:tcPr marL="68580" marR="68580" marT="71755" marB="71755">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GB" sz="1200" dirty="0">
                          <a:effectLst/>
                        </a:rPr>
                        <a:t>1</a:t>
                      </a:r>
                      <a:endParaRPr lang="en-GB" sz="1100" dirty="0">
                        <a:effectLst/>
                        <a:latin typeface="Arial"/>
                        <a:ea typeface="Arial"/>
                        <a:cs typeface="Times New Roman"/>
                      </a:endParaRPr>
                    </a:p>
                  </a:txBody>
                  <a:tcPr marL="68580" marR="68580" marT="71755" marB="71755">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GB" sz="1200">
                          <a:effectLst/>
                        </a:rPr>
                        <a:t>1</a:t>
                      </a:r>
                      <a:endParaRPr lang="en-GB" sz="1100">
                        <a:effectLst/>
                        <a:latin typeface="Arial"/>
                        <a:ea typeface="Arial"/>
                        <a:cs typeface="Times New Roman"/>
                      </a:endParaRPr>
                    </a:p>
                  </a:txBody>
                  <a:tcPr marL="68580" marR="68580" marT="71755" marB="71755">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tr>
              <a:tr h="0">
                <a:tc>
                  <a:txBody>
                    <a:bodyPr/>
                    <a:lstStyle/>
                    <a:p>
                      <a:pPr algn="ctr">
                        <a:lnSpc>
                          <a:spcPct val="107000"/>
                        </a:lnSpc>
                        <a:spcAft>
                          <a:spcPts val="0"/>
                        </a:spcAft>
                      </a:pPr>
                      <a:r>
                        <a:rPr lang="en-GB" sz="1200">
                          <a:effectLst/>
                        </a:rPr>
                        <a:t>1</a:t>
                      </a:r>
                      <a:endParaRPr lang="en-GB" sz="1100">
                        <a:effectLst/>
                        <a:latin typeface="Arial"/>
                        <a:ea typeface="Arial"/>
                        <a:cs typeface="Times New Roman"/>
                      </a:endParaRPr>
                    </a:p>
                  </a:txBody>
                  <a:tcPr marL="68580" marR="68580" marT="71755" marB="71755">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GB" sz="1200" dirty="0">
                          <a:effectLst/>
                        </a:rPr>
                        <a:t>0</a:t>
                      </a:r>
                      <a:endParaRPr lang="en-GB" sz="1100" dirty="0">
                        <a:effectLst/>
                        <a:latin typeface="Arial"/>
                        <a:ea typeface="Arial"/>
                        <a:cs typeface="Times New Roman"/>
                      </a:endParaRPr>
                    </a:p>
                  </a:txBody>
                  <a:tcPr marL="68580" marR="68580" marT="71755" marB="71755">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GB" sz="1200">
                          <a:effectLst/>
                        </a:rPr>
                        <a:t>1</a:t>
                      </a:r>
                      <a:endParaRPr lang="en-GB" sz="1100">
                        <a:effectLst/>
                        <a:latin typeface="Arial"/>
                        <a:ea typeface="Arial"/>
                        <a:cs typeface="Times New Roman"/>
                      </a:endParaRPr>
                    </a:p>
                  </a:txBody>
                  <a:tcPr marL="68580" marR="68580" marT="71755" marB="71755">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tr>
              <a:tr h="0">
                <a:tc>
                  <a:txBody>
                    <a:bodyPr/>
                    <a:lstStyle/>
                    <a:p>
                      <a:pPr algn="ctr">
                        <a:lnSpc>
                          <a:spcPct val="107000"/>
                        </a:lnSpc>
                        <a:spcAft>
                          <a:spcPts val="0"/>
                        </a:spcAft>
                      </a:pPr>
                      <a:r>
                        <a:rPr lang="en-GB" sz="1200">
                          <a:effectLst/>
                        </a:rPr>
                        <a:t>1</a:t>
                      </a:r>
                      <a:endParaRPr lang="en-GB" sz="1100">
                        <a:effectLst/>
                        <a:latin typeface="Arial"/>
                        <a:ea typeface="Arial"/>
                        <a:cs typeface="Times New Roman"/>
                      </a:endParaRPr>
                    </a:p>
                  </a:txBody>
                  <a:tcPr marL="68580" marR="68580" marT="71755" marB="71755">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GB" sz="1200" dirty="0">
                          <a:effectLst/>
                        </a:rPr>
                        <a:t>1</a:t>
                      </a:r>
                      <a:endParaRPr lang="en-GB" sz="1100" dirty="0">
                        <a:effectLst/>
                        <a:latin typeface="Arial"/>
                        <a:ea typeface="Arial"/>
                        <a:cs typeface="Times New Roman"/>
                      </a:endParaRPr>
                    </a:p>
                  </a:txBody>
                  <a:tcPr marL="68580" marR="68580" marT="71755" marB="71755">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GB" sz="1200" dirty="0">
                          <a:effectLst/>
                        </a:rPr>
                        <a:t>1</a:t>
                      </a:r>
                      <a:endParaRPr lang="en-GB" sz="1100" dirty="0">
                        <a:effectLst/>
                        <a:latin typeface="Arial"/>
                        <a:ea typeface="Arial"/>
                        <a:cs typeface="Times New Roman"/>
                      </a:endParaRPr>
                    </a:p>
                  </a:txBody>
                  <a:tcPr marL="68580" marR="68580" marT="71755" marB="71755">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1694473725"/>
              </p:ext>
            </p:extLst>
          </p:nvPr>
        </p:nvGraphicFramePr>
        <p:xfrm>
          <a:off x="6300192" y="3789040"/>
          <a:ext cx="1104265" cy="1356868"/>
        </p:xfrm>
        <a:graphic>
          <a:graphicData uri="http://schemas.openxmlformats.org/drawingml/2006/table">
            <a:tbl>
              <a:tblPr firstRow="1" bandRow="1">
                <a:tableStyleId>{5C22544A-7EE6-4342-B048-85BDC9FD1C3A}</a:tableStyleId>
              </a:tblPr>
              <a:tblGrid>
                <a:gridCol w="578485"/>
                <a:gridCol w="525780"/>
              </a:tblGrid>
              <a:tr h="0">
                <a:tc gridSpan="2">
                  <a:txBody>
                    <a:bodyPr/>
                    <a:lstStyle/>
                    <a:p>
                      <a:pPr algn="ctr">
                        <a:lnSpc>
                          <a:spcPct val="107000"/>
                        </a:lnSpc>
                        <a:spcAft>
                          <a:spcPts val="0"/>
                        </a:spcAft>
                      </a:pPr>
                      <a:r>
                        <a:rPr lang="en-GB" sz="1200" dirty="0">
                          <a:effectLst/>
                        </a:rPr>
                        <a:t>NOT</a:t>
                      </a:r>
                      <a:endParaRPr lang="en-GB" sz="1100" dirty="0">
                        <a:effectLst/>
                        <a:latin typeface="Arial"/>
                        <a:ea typeface="Arial"/>
                        <a:cs typeface="Times New Roman"/>
                      </a:endParaRPr>
                    </a:p>
                  </a:txBody>
                  <a:tcPr marL="68580" marR="68580" marT="71755" marB="71755">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hMerge="1">
                  <a:txBody>
                    <a:bodyPr/>
                    <a:lstStyle/>
                    <a:p>
                      <a:endParaRPr lang="en-GB"/>
                    </a:p>
                  </a:txBody>
                  <a:tcPr/>
                </a:tc>
              </a:tr>
              <a:tr h="0">
                <a:tc>
                  <a:txBody>
                    <a:bodyPr/>
                    <a:lstStyle/>
                    <a:p>
                      <a:pPr algn="ctr">
                        <a:lnSpc>
                          <a:spcPct val="107000"/>
                        </a:lnSpc>
                        <a:spcAft>
                          <a:spcPts val="0"/>
                        </a:spcAft>
                      </a:pPr>
                      <a:r>
                        <a:rPr lang="en-GB" sz="1200" b="1">
                          <a:effectLst/>
                        </a:rPr>
                        <a:t>A</a:t>
                      </a:r>
                      <a:endParaRPr lang="en-GB" sz="1100" b="1">
                        <a:effectLst/>
                        <a:latin typeface="Arial"/>
                        <a:ea typeface="Arial"/>
                        <a:cs typeface="Times New Roman"/>
                      </a:endParaRPr>
                    </a:p>
                  </a:txBody>
                  <a:tcPr marL="68580" marR="68580" marT="71755" marB="71755">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0"/>
                        </a:spcAft>
                      </a:pPr>
                      <a:r>
                        <a:rPr lang="en-GB" sz="1200" b="1" dirty="0">
                          <a:effectLst/>
                        </a:rPr>
                        <a:t>Q</a:t>
                      </a:r>
                      <a:endParaRPr lang="en-GB" sz="1100" b="1" dirty="0">
                        <a:effectLst/>
                        <a:latin typeface="Arial"/>
                        <a:ea typeface="Arial"/>
                        <a:cs typeface="Times New Roman"/>
                      </a:endParaRPr>
                    </a:p>
                  </a:txBody>
                  <a:tcPr marL="68580" marR="68580" marT="71755" marB="71755">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40000"/>
                        <a:lumOff val="60000"/>
                      </a:schemeClr>
                    </a:solidFill>
                  </a:tcPr>
                </a:tc>
              </a:tr>
              <a:tr h="0">
                <a:tc>
                  <a:txBody>
                    <a:bodyPr/>
                    <a:lstStyle/>
                    <a:p>
                      <a:pPr algn="ctr">
                        <a:lnSpc>
                          <a:spcPct val="107000"/>
                        </a:lnSpc>
                        <a:spcAft>
                          <a:spcPts val="0"/>
                        </a:spcAft>
                      </a:pPr>
                      <a:r>
                        <a:rPr lang="en-GB" sz="1200" dirty="0">
                          <a:effectLst/>
                        </a:rPr>
                        <a:t>0</a:t>
                      </a:r>
                      <a:endParaRPr lang="en-GB" sz="1100" dirty="0">
                        <a:effectLst/>
                        <a:latin typeface="Arial"/>
                        <a:ea typeface="Arial"/>
                        <a:cs typeface="Times New Roman"/>
                      </a:endParaRPr>
                    </a:p>
                  </a:txBody>
                  <a:tcPr marL="68580" marR="68580" marT="71755" marB="71755">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GB" sz="1200" dirty="0">
                          <a:effectLst/>
                        </a:rPr>
                        <a:t>1</a:t>
                      </a:r>
                      <a:endParaRPr lang="en-GB" sz="1100" dirty="0">
                        <a:effectLst/>
                        <a:latin typeface="Arial"/>
                        <a:ea typeface="Arial"/>
                        <a:cs typeface="Times New Roman"/>
                      </a:endParaRPr>
                    </a:p>
                  </a:txBody>
                  <a:tcPr marL="68580" marR="68580" marT="71755" marB="71755">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tr>
              <a:tr h="0">
                <a:tc>
                  <a:txBody>
                    <a:bodyPr/>
                    <a:lstStyle/>
                    <a:p>
                      <a:pPr algn="ctr">
                        <a:lnSpc>
                          <a:spcPct val="107000"/>
                        </a:lnSpc>
                        <a:spcAft>
                          <a:spcPts val="0"/>
                        </a:spcAft>
                      </a:pPr>
                      <a:r>
                        <a:rPr lang="en-GB" sz="1200">
                          <a:effectLst/>
                        </a:rPr>
                        <a:t>1</a:t>
                      </a:r>
                      <a:endParaRPr lang="en-GB" sz="1100">
                        <a:effectLst/>
                        <a:latin typeface="Arial"/>
                        <a:ea typeface="Arial"/>
                        <a:cs typeface="Times New Roman"/>
                      </a:endParaRPr>
                    </a:p>
                  </a:txBody>
                  <a:tcPr marL="68580" marR="68580" marT="71755" marB="71755">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GB" sz="1200" dirty="0">
                          <a:effectLst/>
                        </a:rPr>
                        <a:t>0</a:t>
                      </a:r>
                      <a:endParaRPr lang="en-GB" sz="1100" dirty="0">
                        <a:effectLst/>
                        <a:latin typeface="Arial"/>
                        <a:ea typeface="Arial"/>
                        <a:cs typeface="Times New Roman"/>
                      </a:endParaRPr>
                    </a:p>
                  </a:txBody>
                  <a:tcPr marL="68580" marR="68580" marT="71755" marB="71755">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tr>
            </a:tbl>
          </a:graphicData>
        </a:graphic>
      </p:graphicFrame>
      <p:grpSp>
        <p:nvGrpSpPr>
          <p:cNvPr id="15" name="Group 14"/>
          <p:cNvGrpSpPr/>
          <p:nvPr/>
        </p:nvGrpSpPr>
        <p:grpSpPr>
          <a:xfrm>
            <a:off x="1187624" y="2529000"/>
            <a:ext cx="1980312" cy="900000"/>
            <a:chOff x="1043608" y="5090724"/>
            <a:chExt cx="1980312" cy="900000"/>
          </a:xfrm>
        </p:grpSpPr>
        <p:pic>
          <p:nvPicPr>
            <p:cNvPr id="16" name="Picture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20009" y="5090724"/>
              <a:ext cx="1579592" cy="900000"/>
            </a:xfrm>
            <a:prstGeom prst="rect">
              <a:avLst/>
            </a:prstGeom>
          </p:spPr>
        </p:pic>
        <p:sp>
          <p:nvSpPr>
            <p:cNvPr id="17" name="TextBox 16"/>
            <p:cNvSpPr txBox="1"/>
            <p:nvPr/>
          </p:nvSpPr>
          <p:spPr>
            <a:xfrm>
              <a:off x="1043608" y="5207612"/>
              <a:ext cx="304892" cy="307777"/>
            </a:xfrm>
            <a:prstGeom prst="rect">
              <a:avLst/>
            </a:prstGeom>
            <a:noFill/>
          </p:spPr>
          <p:txBody>
            <a:bodyPr wrap="none" rtlCol="0">
              <a:spAutoFit/>
            </a:bodyPr>
            <a:lstStyle/>
            <a:p>
              <a:r>
                <a:rPr lang="en-GB" sz="1400" dirty="0" smtClean="0">
                  <a:latin typeface="+mn-lt"/>
                </a:rPr>
                <a:t>A</a:t>
              </a:r>
              <a:endParaRPr lang="en-GB" sz="1400" dirty="0">
                <a:latin typeface="+mn-lt"/>
              </a:endParaRPr>
            </a:p>
          </p:txBody>
        </p:sp>
        <p:sp>
          <p:nvSpPr>
            <p:cNvPr id="18" name="TextBox 17"/>
            <p:cNvSpPr txBox="1"/>
            <p:nvPr/>
          </p:nvSpPr>
          <p:spPr>
            <a:xfrm>
              <a:off x="1043608" y="5567612"/>
              <a:ext cx="304892" cy="307777"/>
            </a:xfrm>
            <a:prstGeom prst="rect">
              <a:avLst/>
            </a:prstGeom>
            <a:noFill/>
          </p:spPr>
          <p:txBody>
            <a:bodyPr wrap="none" rtlCol="0">
              <a:spAutoFit/>
            </a:bodyPr>
            <a:lstStyle/>
            <a:p>
              <a:r>
                <a:rPr lang="en-GB" sz="1400" dirty="0">
                  <a:latin typeface="+mn-lt"/>
                </a:rPr>
                <a:t>B</a:t>
              </a:r>
            </a:p>
          </p:txBody>
        </p:sp>
        <p:sp>
          <p:nvSpPr>
            <p:cNvPr id="19" name="TextBox 18"/>
            <p:cNvSpPr txBox="1"/>
            <p:nvPr/>
          </p:nvSpPr>
          <p:spPr>
            <a:xfrm>
              <a:off x="2699792" y="5386835"/>
              <a:ext cx="324128" cy="307777"/>
            </a:xfrm>
            <a:prstGeom prst="rect">
              <a:avLst/>
            </a:prstGeom>
            <a:noFill/>
          </p:spPr>
          <p:txBody>
            <a:bodyPr wrap="none" rtlCol="0">
              <a:spAutoFit/>
            </a:bodyPr>
            <a:lstStyle/>
            <a:p>
              <a:r>
                <a:rPr lang="en-GB" sz="1400" dirty="0" smtClean="0">
                  <a:latin typeface="+mn-lt"/>
                </a:rPr>
                <a:t>Q</a:t>
              </a:r>
              <a:endParaRPr lang="en-GB" sz="1400" dirty="0">
                <a:latin typeface="+mn-lt"/>
              </a:endParaRPr>
            </a:p>
          </p:txBody>
        </p:sp>
      </p:grpSp>
      <p:grpSp>
        <p:nvGrpSpPr>
          <p:cNvPr id="20" name="Group 19"/>
          <p:cNvGrpSpPr/>
          <p:nvPr/>
        </p:nvGrpSpPr>
        <p:grpSpPr>
          <a:xfrm>
            <a:off x="3347864" y="2529000"/>
            <a:ext cx="2016224" cy="900000"/>
            <a:chOff x="827584" y="4437112"/>
            <a:chExt cx="2016224" cy="900000"/>
          </a:xfrm>
        </p:grpSpPr>
        <p:pic>
          <p:nvPicPr>
            <p:cNvPr id="21" name="Picture 2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3257" y="4437112"/>
              <a:ext cx="1579592" cy="900000"/>
            </a:xfrm>
            <a:prstGeom prst="rect">
              <a:avLst/>
            </a:prstGeom>
          </p:spPr>
        </p:pic>
        <p:grpSp>
          <p:nvGrpSpPr>
            <p:cNvPr id="22" name="Group 21"/>
            <p:cNvGrpSpPr/>
            <p:nvPr/>
          </p:nvGrpSpPr>
          <p:grpSpPr>
            <a:xfrm>
              <a:off x="827584" y="4509120"/>
              <a:ext cx="2016224" cy="720080"/>
              <a:chOff x="1007696" y="5162732"/>
              <a:chExt cx="2016224" cy="720080"/>
            </a:xfrm>
          </p:grpSpPr>
          <p:sp>
            <p:nvSpPr>
              <p:cNvPr id="23" name="TextBox 22"/>
              <p:cNvSpPr txBox="1"/>
              <p:nvPr/>
            </p:nvSpPr>
            <p:spPr>
              <a:xfrm>
                <a:off x="1007696" y="5162732"/>
                <a:ext cx="304892" cy="307777"/>
              </a:xfrm>
              <a:prstGeom prst="rect">
                <a:avLst/>
              </a:prstGeom>
              <a:noFill/>
            </p:spPr>
            <p:txBody>
              <a:bodyPr wrap="none" rtlCol="0">
                <a:spAutoFit/>
              </a:bodyPr>
              <a:lstStyle/>
              <a:p>
                <a:r>
                  <a:rPr lang="en-GB" sz="1400" dirty="0" smtClean="0">
                    <a:latin typeface="+mn-lt"/>
                  </a:rPr>
                  <a:t>A</a:t>
                </a:r>
                <a:endParaRPr lang="en-GB" sz="1400" dirty="0">
                  <a:latin typeface="+mn-lt"/>
                </a:endParaRPr>
              </a:p>
            </p:txBody>
          </p:sp>
          <p:sp>
            <p:nvSpPr>
              <p:cNvPr id="24" name="TextBox 23"/>
              <p:cNvSpPr txBox="1"/>
              <p:nvPr/>
            </p:nvSpPr>
            <p:spPr>
              <a:xfrm>
                <a:off x="1007696" y="5575035"/>
                <a:ext cx="304892" cy="307777"/>
              </a:xfrm>
              <a:prstGeom prst="rect">
                <a:avLst/>
              </a:prstGeom>
              <a:noFill/>
            </p:spPr>
            <p:txBody>
              <a:bodyPr wrap="none" rtlCol="0">
                <a:spAutoFit/>
              </a:bodyPr>
              <a:lstStyle/>
              <a:p>
                <a:r>
                  <a:rPr lang="en-GB" sz="1400" dirty="0">
                    <a:latin typeface="+mn-lt"/>
                  </a:rPr>
                  <a:t>B</a:t>
                </a:r>
              </a:p>
            </p:txBody>
          </p:sp>
          <p:sp>
            <p:nvSpPr>
              <p:cNvPr id="25" name="TextBox 24"/>
              <p:cNvSpPr txBox="1"/>
              <p:nvPr/>
            </p:nvSpPr>
            <p:spPr>
              <a:xfrm>
                <a:off x="2699792" y="5386835"/>
                <a:ext cx="324128" cy="307777"/>
              </a:xfrm>
              <a:prstGeom prst="rect">
                <a:avLst/>
              </a:prstGeom>
              <a:noFill/>
            </p:spPr>
            <p:txBody>
              <a:bodyPr wrap="none" rtlCol="0">
                <a:spAutoFit/>
              </a:bodyPr>
              <a:lstStyle/>
              <a:p>
                <a:r>
                  <a:rPr lang="en-GB" sz="1400" dirty="0" smtClean="0">
                    <a:latin typeface="+mn-lt"/>
                  </a:rPr>
                  <a:t>Q</a:t>
                </a:r>
                <a:endParaRPr lang="en-GB" sz="1400" dirty="0">
                  <a:latin typeface="+mn-lt"/>
                </a:endParaRPr>
              </a:p>
            </p:txBody>
          </p:sp>
        </p:grpSp>
      </p:grpSp>
      <p:grpSp>
        <p:nvGrpSpPr>
          <p:cNvPr id="26" name="Group 25"/>
          <p:cNvGrpSpPr/>
          <p:nvPr/>
        </p:nvGrpSpPr>
        <p:grpSpPr>
          <a:xfrm>
            <a:off x="5796136" y="2539271"/>
            <a:ext cx="2016224" cy="900000"/>
            <a:chOff x="800009" y="3670400"/>
            <a:chExt cx="2016224" cy="900000"/>
          </a:xfrm>
        </p:grpSpPr>
        <p:pic>
          <p:nvPicPr>
            <p:cNvPr id="27" name="Picture 2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11382" y="3670400"/>
              <a:ext cx="1579592" cy="900000"/>
            </a:xfrm>
            <a:prstGeom prst="rect">
              <a:avLst/>
            </a:prstGeom>
          </p:spPr>
        </p:pic>
        <p:grpSp>
          <p:nvGrpSpPr>
            <p:cNvPr id="28" name="Group 27"/>
            <p:cNvGrpSpPr/>
            <p:nvPr/>
          </p:nvGrpSpPr>
          <p:grpSpPr>
            <a:xfrm>
              <a:off x="800009" y="3933056"/>
              <a:ext cx="2016224" cy="324136"/>
              <a:chOff x="1007696" y="5162732"/>
              <a:chExt cx="2016224" cy="324136"/>
            </a:xfrm>
          </p:grpSpPr>
          <p:sp>
            <p:nvSpPr>
              <p:cNvPr id="29" name="TextBox 28"/>
              <p:cNvSpPr txBox="1"/>
              <p:nvPr/>
            </p:nvSpPr>
            <p:spPr>
              <a:xfrm>
                <a:off x="1007696" y="5162732"/>
                <a:ext cx="304892" cy="307777"/>
              </a:xfrm>
              <a:prstGeom prst="rect">
                <a:avLst/>
              </a:prstGeom>
              <a:noFill/>
            </p:spPr>
            <p:txBody>
              <a:bodyPr wrap="none" rtlCol="0">
                <a:spAutoFit/>
              </a:bodyPr>
              <a:lstStyle/>
              <a:p>
                <a:r>
                  <a:rPr lang="en-GB" sz="1400" dirty="0" smtClean="0">
                    <a:latin typeface="+mn-lt"/>
                  </a:rPr>
                  <a:t>A</a:t>
                </a:r>
                <a:endParaRPr lang="en-GB" sz="1400" dirty="0">
                  <a:latin typeface="+mn-lt"/>
                </a:endParaRPr>
              </a:p>
            </p:txBody>
          </p:sp>
          <p:sp>
            <p:nvSpPr>
              <p:cNvPr id="30" name="TextBox 29"/>
              <p:cNvSpPr txBox="1"/>
              <p:nvPr/>
            </p:nvSpPr>
            <p:spPr>
              <a:xfrm>
                <a:off x="2699792" y="5179091"/>
                <a:ext cx="324128" cy="307777"/>
              </a:xfrm>
              <a:prstGeom prst="rect">
                <a:avLst/>
              </a:prstGeom>
              <a:noFill/>
            </p:spPr>
            <p:txBody>
              <a:bodyPr wrap="none" rtlCol="0">
                <a:spAutoFit/>
              </a:bodyPr>
              <a:lstStyle/>
              <a:p>
                <a:r>
                  <a:rPr lang="en-GB" sz="1400" dirty="0" smtClean="0">
                    <a:latin typeface="+mn-lt"/>
                  </a:rPr>
                  <a:t>Q</a:t>
                </a:r>
                <a:endParaRPr lang="en-GB" sz="1400" dirty="0">
                  <a:latin typeface="+mn-lt"/>
                </a:endParaRPr>
              </a:p>
            </p:txBody>
          </p:sp>
        </p:grpSp>
      </p:grpSp>
    </p:spTree>
    <p:extLst>
      <p:ext uri="{BB962C8B-B14F-4D97-AF65-F5344CB8AC3E}">
        <p14:creationId xmlns:p14="http://schemas.microsoft.com/office/powerpoint/2010/main" val="1050089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a:solidFill>
                  <a:schemeClr val="bg1"/>
                </a:solidFill>
                <a:latin typeface="+mn-lt"/>
              </a:rPr>
              <a:t>Objectives</a:t>
            </a:r>
          </a:p>
        </p:txBody>
      </p:sp>
      <p:graphicFrame>
        <p:nvGraphicFramePr>
          <p:cNvPr id="4" name="Diagram 3"/>
          <p:cNvGraphicFramePr/>
          <p:nvPr>
            <p:extLst>
              <p:ext uri="{D42A27DB-BD31-4B8C-83A1-F6EECF244321}">
                <p14:modId xmlns:p14="http://schemas.microsoft.com/office/powerpoint/2010/main" val="3069738611"/>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047382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p:cNvGraphicFramePr>
            <a:graphicFrameLocks noGrp="1"/>
          </p:cNvGraphicFramePr>
          <p:nvPr>
            <p:extLst>
              <p:ext uri="{D42A27DB-BD31-4B8C-83A1-F6EECF244321}">
                <p14:modId xmlns:p14="http://schemas.microsoft.com/office/powerpoint/2010/main" val="3940061229"/>
              </p:ext>
            </p:extLst>
          </p:nvPr>
        </p:nvGraphicFramePr>
        <p:xfrm>
          <a:off x="628650" y="1235613"/>
          <a:ext cx="7831782" cy="4302746"/>
        </p:xfrm>
        <a:graphic>
          <a:graphicData uri="http://schemas.openxmlformats.org/drawingml/2006/table">
            <a:tbl>
              <a:tblPr firstRow="1" firstCol="1" bandRow="1">
                <a:tableStyleId>{5C22544A-7EE6-4342-B048-85BDC9FD1C3A}</a:tableStyleId>
              </a:tblPr>
              <a:tblGrid>
                <a:gridCol w="3943350"/>
                <a:gridCol w="3888432"/>
              </a:tblGrid>
              <a:tr h="353745">
                <a:tc rowSpan="2">
                  <a:txBody>
                    <a:bodyPr/>
                    <a:lstStyle/>
                    <a:p>
                      <a:pPr algn="ctr">
                        <a:lnSpc>
                          <a:spcPct val="115000"/>
                        </a:lnSpc>
                        <a:spcAft>
                          <a:spcPts val="0"/>
                        </a:spcAft>
                      </a:pPr>
                      <a:endParaRPr lang="en-GB" sz="1600" i="0" dirty="0">
                        <a:solidFill>
                          <a:schemeClr val="bg1"/>
                        </a:solidFill>
                        <a:effectLst/>
                        <a:latin typeface="Arial" panose="020B0604020202020204" pitchFamily="34" charset="0"/>
                        <a:ea typeface="Calibri"/>
                        <a:cs typeface="Arial" panose="020B0604020202020204" pitchFamily="34" charset="0"/>
                      </a:endParaRPr>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en-GB" sz="2000" b="1" dirty="0" smtClean="0">
                          <a:solidFill>
                            <a:schemeClr val="tx1"/>
                          </a:solidFill>
                          <a:effectLst/>
                          <a:latin typeface="+mn-lt"/>
                          <a:ea typeface="Calibri"/>
                          <a:cs typeface="Arial" panose="020B0604020202020204" pitchFamily="34" charset="0"/>
                        </a:rPr>
                        <a:t>How</a:t>
                      </a:r>
                      <a:r>
                        <a:rPr lang="en-GB" sz="2000" b="1" baseline="0" dirty="0" smtClean="0">
                          <a:solidFill>
                            <a:schemeClr val="tx1"/>
                          </a:solidFill>
                          <a:effectLst/>
                          <a:latin typeface="+mn-lt"/>
                          <a:ea typeface="Calibri"/>
                          <a:cs typeface="Arial" panose="020B0604020202020204" pitchFamily="34" charset="0"/>
                        </a:rPr>
                        <a:t> to construct a t</a:t>
                      </a:r>
                      <a:r>
                        <a:rPr lang="en-GB" sz="2000" b="1" dirty="0" smtClean="0">
                          <a:solidFill>
                            <a:schemeClr val="tx1"/>
                          </a:solidFill>
                          <a:effectLst/>
                          <a:latin typeface="+mn-lt"/>
                          <a:ea typeface="Calibri"/>
                          <a:cs typeface="Arial" panose="020B0604020202020204" pitchFamily="34" charset="0"/>
                        </a:rPr>
                        <a:t>ruth</a:t>
                      </a:r>
                      <a:r>
                        <a:rPr lang="en-GB" sz="2000" b="1" baseline="0" dirty="0" smtClean="0">
                          <a:solidFill>
                            <a:schemeClr val="tx1"/>
                          </a:solidFill>
                          <a:effectLst/>
                          <a:latin typeface="+mn-lt"/>
                          <a:ea typeface="Calibri"/>
                          <a:cs typeface="Arial" panose="020B0604020202020204" pitchFamily="34" charset="0"/>
                        </a:rPr>
                        <a:t> table for a more complex circuit</a:t>
                      </a:r>
                      <a:endParaRPr lang="en-GB" sz="2000" dirty="0">
                        <a:solidFill>
                          <a:schemeClr val="tx1"/>
                        </a:solidFill>
                        <a:effectLst/>
                        <a:latin typeface="+mn-lt"/>
                        <a:ea typeface="Calibri"/>
                        <a:cs typeface="Arial" panose="020B0604020202020204" pitchFamily="34" charset="0"/>
                      </a:endParaRPr>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r>
              <a:tr h="3458196">
                <a:tc vMerge="1">
                  <a:txBody>
                    <a:bodyPr/>
                    <a:lstStyle/>
                    <a:p>
                      <a:endParaRPr lang="en-GB"/>
                    </a:p>
                  </a:txBody>
                  <a:tcPr/>
                </a:tc>
                <a:tc>
                  <a:txBody>
                    <a:bodyPr/>
                    <a:lstStyle/>
                    <a:p>
                      <a:pPr algn="l">
                        <a:lnSpc>
                          <a:spcPct val="115000"/>
                        </a:lnSpc>
                        <a:spcAft>
                          <a:spcPts val="0"/>
                        </a:spcAft>
                      </a:pPr>
                      <a:r>
                        <a:rPr lang="en-GB" sz="2000" dirty="0" smtClean="0">
                          <a:latin typeface="+mn-lt"/>
                        </a:rPr>
                        <a:t>The circuit shows three gates in combination.</a:t>
                      </a:r>
                    </a:p>
                    <a:p>
                      <a:pPr algn="l">
                        <a:lnSpc>
                          <a:spcPct val="115000"/>
                        </a:lnSpc>
                        <a:spcAft>
                          <a:spcPts val="0"/>
                        </a:spcAft>
                      </a:pPr>
                      <a:endParaRPr lang="en-GB" sz="2000" dirty="0" smtClean="0">
                        <a:latin typeface="+mn-lt"/>
                      </a:endParaRPr>
                    </a:p>
                    <a:p>
                      <a:pPr algn="l">
                        <a:lnSpc>
                          <a:spcPct val="115000"/>
                        </a:lnSpc>
                        <a:spcAft>
                          <a:spcPts val="0"/>
                        </a:spcAft>
                      </a:pPr>
                      <a:r>
                        <a:rPr lang="en-GB" sz="2000" b="1" dirty="0" smtClean="0">
                          <a:solidFill>
                            <a:schemeClr val="accent5">
                              <a:lumMod val="75000"/>
                            </a:schemeClr>
                          </a:solidFill>
                          <a:latin typeface="+mn-lt"/>
                        </a:rPr>
                        <a:t>Which is which?</a:t>
                      </a:r>
                    </a:p>
                    <a:p>
                      <a:pPr algn="l">
                        <a:lnSpc>
                          <a:spcPct val="115000"/>
                        </a:lnSpc>
                        <a:spcAft>
                          <a:spcPts val="0"/>
                        </a:spcAft>
                      </a:pPr>
                      <a:endParaRPr lang="en-GB" sz="2000" dirty="0" smtClean="0">
                        <a:latin typeface="+mn-lt"/>
                      </a:endParaRPr>
                    </a:p>
                    <a:p>
                      <a:pPr algn="l">
                        <a:lnSpc>
                          <a:spcPct val="115000"/>
                        </a:lnSpc>
                        <a:spcAft>
                          <a:spcPts val="0"/>
                        </a:spcAft>
                      </a:pPr>
                      <a:r>
                        <a:rPr lang="en-GB" sz="2000" dirty="0" smtClean="0">
                          <a:latin typeface="+mn-lt"/>
                        </a:rPr>
                        <a:t>There are three inputs </a:t>
                      </a:r>
                      <a:r>
                        <a:rPr lang="en-GB" sz="2000" b="1" dirty="0" smtClean="0">
                          <a:latin typeface="+mn-lt"/>
                        </a:rPr>
                        <a:t>A</a:t>
                      </a:r>
                      <a:r>
                        <a:rPr lang="en-GB" sz="2000" dirty="0" smtClean="0">
                          <a:latin typeface="+mn-lt"/>
                        </a:rPr>
                        <a:t>, </a:t>
                      </a:r>
                      <a:r>
                        <a:rPr lang="en-GB" sz="2000" b="1" dirty="0" smtClean="0">
                          <a:latin typeface="+mn-lt"/>
                        </a:rPr>
                        <a:t>B</a:t>
                      </a:r>
                      <a:r>
                        <a:rPr lang="en-GB" sz="2000" dirty="0" smtClean="0">
                          <a:latin typeface="+mn-lt"/>
                        </a:rPr>
                        <a:t> and </a:t>
                      </a:r>
                      <a:r>
                        <a:rPr lang="en-GB" sz="2000" b="1" dirty="0" smtClean="0">
                          <a:latin typeface="+mn-lt"/>
                        </a:rPr>
                        <a:t>C</a:t>
                      </a:r>
                      <a:r>
                        <a:rPr lang="en-GB" sz="2000" dirty="0" smtClean="0">
                          <a:latin typeface="+mn-lt"/>
                        </a:rPr>
                        <a:t> and one final output </a:t>
                      </a:r>
                      <a:r>
                        <a:rPr lang="en-GB" sz="2000" b="1" dirty="0" smtClean="0">
                          <a:latin typeface="+mn-lt"/>
                        </a:rPr>
                        <a:t>Q.</a:t>
                      </a:r>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Combined gates - 1</a:t>
            </a:r>
            <a:endParaRPr lang="en-GB" sz="2800" dirty="0">
              <a:solidFill>
                <a:schemeClr val="bg1"/>
              </a:solidFill>
              <a:latin typeface="+mn-lt"/>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5576" y="2492896"/>
            <a:ext cx="3708000" cy="1952467"/>
          </a:xfrm>
          <a:prstGeom prst="rect">
            <a:avLst/>
          </a:prstGeom>
        </p:spPr>
      </p:pic>
      <p:sp>
        <p:nvSpPr>
          <p:cNvPr id="8" name="Content Placeholder 2"/>
          <p:cNvSpPr txBox="1">
            <a:spLocks/>
          </p:cNvSpPr>
          <p:nvPr/>
        </p:nvSpPr>
        <p:spPr>
          <a:xfrm>
            <a:off x="628650" y="1196752"/>
            <a:ext cx="7886700" cy="684076"/>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GB" sz="1800" dirty="0" smtClean="0"/>
          </a:p>
        </p:txBody>
      </p:sp>
    </p:spTree>
    <p:extLst>
      <p:ext uri="{BB962C8B-B14F-4D97-AF65-F5344CB8AC3E}">
        <p14:creationId xmlns:p14="http://schemas.microsoft.com/office/powerpoint/2010/main" val="33192819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Combined gates - </a:t>
            </a:r>
            <a:r>
              <a:rPr lang="en-GB" sz="2800" dirty="0">
                <a:solidFill>
                  <a:schemeClr val="bg1"/>
                </a:solidFill>
                <a:latin typeface="+mn-lt"/>
              </a:rPr>
              <a:t>2</a:t>
            </a:r>
          </a:p>
        </p:txBody>
      </p:sp>
      <p:sp>
        <p:nvSpPr>
          <p:cNvPr id="8" name="Content Placeholder 2"/>
          <p:cNvSpPr txBox="1">
            <a:spLocks/>
          </p:cNvSpPr>
          <p:nvPr/>
        </p:nvSpPr>
        <p:spPr>
          <a:xfrm>
            <a:off x="628650" y="1196752"/>
            <a:ext cx="7886700" cy="684076"/>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GB" sz="1800" dirty="0" smtClean="0"/>
          </a:p>
        </p:txBody>
      </p:sp>
      <p:graphicFrame>
        <p:nvGraphicFramePr>
          <p:cNvPr id="10" name="Table 9"/>
          <p:cNvGraphicFramePr>
            <a:graphicFrameLocks noGrp="1"/>
          </p:cNvGraphicFramePr>
          <p:nvPr>
            <p:extLst>
              <p:ext uri="{D42A27DB-BD31-4B8C-83A1-F6EECF244321}">
                <p14:modId xmlns:p14="http://schemas.microsoft.com/office/powerpoint/2010/main" val="3721982501"/>
              </p:ext>
            </p:extLst>
          </p:nvPr>
        </p:nvGraphicFramePr>
        <p:xfrm>
          <a:off x="628650" y="1235613"/>
          <a:ext cx="7831782" cy="4614418"/>
        </p:xfrm>
        <a:graphic>
          <a:graphicData uri="http://schemas.openxmlformats.org/drawingml/2006/table">
            <a:tbl>
              <a:tblPr firstRow="1" firstCol="1" bandRow="1">
                <a:tableStyleId>{5C22544A-7EE6-4342-B048-85BDC9FD1C3A}</a:tableStyleId>
              </a:tblPr>
              <a:tblGrid>
                <a:gridCol w="4663430"/>
                <a:gridCol w="360040"/>
                <a:gridCol w="360040"/>
                <a:gridCol w="360040"/>
                <a:gridCol w="1080120"/>
                <a:gridCol w="1008112"/>
              </a:tblGrid>
              <a:tr h="393019">
                <a:tc rowSpan="11">
                  <a:txBody>
                    <a:bodyPr/>
                    <a:lstStyle/>
                    <a:p>
                      <a:pPr algn="ctr">
                        <a:lnSpc>
                          <a:spcPct val="115000"/>
                        </a:lnSpc>
                        <a:spcAft>
                          <a:spcPts val="0"/>
                        </a:spcAft>
                      </a:pPr>
                      <a:endParaRPr lang="en-GB" sz="1600" i="0" dirty="0">
                        <a:solidFill>
                          <a:schemeClr val="bg1"/>
                        </a:solidFill>
                        <a:effectLst/>
                        <a:latin typeface="Arial" panose="020B0604020202020204" pitchFamily="34" charset="0"/>
                        <a:ea typeface="Calibri"/>
                        <a:cs typeface="Arial" panose="020B0604020202020204" pitchFamily="34" charset="0"/>
                      </a:endParaRPr>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5">
                  <a:txBody>
                    <a:bodyPr/>
                    <a:lstStyle/>
                    <a:p>
                      <a:pPr algn="ctr">
                        <a:lnSpc>
                          <a:spcPct val="115000"/>
                        </a:lnSpc>
                        <a:spcAft>
                          <a:spcPts val="0"/>
                        </a:spcAft>
                      </a:pPr>
                      <a:r>
                        <a:rPr lang="en-GB" sz="1600" b="1" dirty="0" smtClean="0">
                          <a:solidFill>
                            <a:schemeClr val="tx1"/>
                          </a:solidFill>
                          <a:effectLst/>
                          <a:latin typeface="Arial" panose="020B0604020202020204" pitchFamily="34" charset="0"/>
                          <a:ea typeface="Calibri"/>
                          <a:cs typeface="Arial" panose="020B0604020202020204" pitchFamily="34" charset="0"/>
                        </a:rPr>
                        <a:t>Truth</a:t>
                      </a:r>
                      <a:r>
                        <a:rPr lang="en-GB" sz="1600" b="1" baseline="0" dirty="0" smtClean="0">
                          <a:solidFill>
                            <a:schemeClr val="tx1"/>
                          </a:solidFill>
                          <a:effectLst/>
                          <a:latin typeface="Arial" panose="020B0604020202020204" pitchFamily="34" charset="0"/>
                          <a:ea typeface="Calibri"/>
                          <a:cs typeface="Arial" panose="020B0604020202020204" pitchFamily="34" charset="0"/>
                        </a:rPr>
                        <a:t> table</a:t>
                      </a:r>
                      <a:endParaRPr lang="en-GB" sz="1600" dirty="0">
                        <a:solidFill>
                          <a:schemeClr val="tx1"/>
                        </a:solidFill>
                        <a:effectLst/>
                        <a:latin typeface="Arial" panose="020B0604020202020204" pitchFamily="34" charset="0"/>
                        <a:ea typeface="Calibri"/>
                        <a:cs typeface="Arial" panose="020B0604020202020204" pitchFamily="34" charset="0"/>
                      </a:endParaRPr>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353745">
                <a:tc vMerge="1">
                  <a:txBody>
                    <a:bodyPr/>
                    <a:lstStyle/>
                    <a:p>
                      <a:pPr algn="ctr">
                        <a:lnSpc>
                          <a:spcPct val="115000"/>
                        </a:lnSpc>
                        <a:spcAft>
                          <a:spcPts val="0"/>
                        </a:spcAft>
                      </a:pPr>
                      <a:endParaRPr lang="en-GB" sz="1600" i="0" dirty="0">
                        <a:solidFill>
                          <a:schemeClr val="bg1"/>
                        </a:solidFill>
                        <a:effectLst/>
                        <a:latin typeface="Arial" panose="020B0604020202020204" pitchFamily="34" charset="0"/>
                        <a:ea typeface="Calibri"/>
                        <a:cs typeface="Arial" panose="020B0604020202020204" pitchFamily="34" charset="0"/>
                      </a:endParaRPr>
                    </a:p>
                  </a:txBody>
                  <a:tcPr marL="68580" marR="68580" marT="71755" marB="717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4">
                  <a:txBody>
                    <a:bodyPr/>
                    <a:lstStyle/>
                    <a:p>
                      <a:pPr algn="ctr">
                        <a:lnSpc>
                          <a:spcPct val="115000"/>
                        </a:lnSpc>
                        <a:spcAft>
                          <a:spcPts val="0"/>
                        </a:spcAft>
                      </a:pPr>
                      <a:r>
                        <a:rPr lang="en-GB" sz="1400" b="1" dirty="0" smtClean="0">
                          <a:solidFill>
                            <a:schemeClr val="tx1"/>
                          </a:solidFill>
                          <a:effectLst/>
                          <a:latin typeface="Arial" panose="020B0604020202020204" pitchFamily="34" charset="0"/>
                          <a:ea typeface="Calibri"/>
                          <a:cs typeface="Arial" panose="020B0604020202020204" pitchFamily="34" charset="0"/>
                        </a:rPr>
                        <a:t>Inputs</a:t>
                      </a:r>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ctr">
                        <a:lnSpc>
                          <a:spcPct val="115000"/>
                        </a:lnSpc>
                        <a:spcAft>
                          <a:spcPts val="0"/>
                        </a:spcAft>
                      </a:pPr>
                      <a:r>
                        <a:rPr lang="en-GB" sz="1400" b="1" dirty="0" smtClean="0">
                          <a:solidFill>
                            <a:schemeClr val="tx1"/>
                          </a:solidFill>
                          <a:effectLst/>
                          <a:latin typeface="Arial" panose="020B0604020202020204" pitchFamily="34" charset="0"/>
                          <a:ea typeface="Calibri"/>
                          <a:cs typeface="Arial" panose="020B0604020202020204" pitchFamily="34" charset="0"/>
                        </a:rPr>
                        <a:t>Outputs</a:t>
                      </a:r>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r>
              <a:tr h="417516">
                <a:tc vMerge="1">
                  <a:txBody>
                    <a:bodyPr/>
                    <a:lstStyle/>
                    <a:p>
                      <a:endParaRPr lang="en-GB"/>
                    </a:p>
                  </a:txBody>
                  <a:tcPr/>
                </a:tc>
                <a:tc>
                  <a:txBody>
                    <a:bodyPr/>
                    <a:lstStyle/>
                    <a:p>
                      <a:pPr algn="ctr">
                        <a:lnSpc>
                          <a:spcPct val="115000"/>
                        </a:lnSpc>
                        <a:spcAft>
                          <a:spcPts val="0"/>
                        </a:spcAft>
                      </a:pPr>
                      <a:r>
                        <a:rPr lang="en-GB" sz="1800" b="1" dirty="0" smtClean="0">
                          <a:solidFill>
                            <a:schemeClr val="tx1"/>
                          </a:solidFill>
                          <a:effectLst/>
                          <a:latin typeface="Calibri" panose="020F0502020204030204" pitchFamily="34" charset="0"/>
                          <a:ea typeface="Calibri"/>
                          <a:cs typeface="Arial" panose="020B0604020202020204" pitchFamily="34" charset="0"/>
                        </a:rPr>
                        <a:t>A</a:t>
                      </a:r>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GB" sz="1800" b="1" dirty="0" smtClean="0">
                          <a:solidFill>
                            <a:schemeClr val="tx1"/>
                          </a:solidFill>
                          <a:effectLst/>
                          <a:latin typeface="Calibri" panose="020F0502020204030204" pitchFamily="34" charset="0"/>
                          <a:ea typeface="Calibri"/>
                          <a:cs typeface="Arial" panose="020B0604020202020204" pitchFamily="34" charset="0"/>
                        </a:rPr>
                        <a:t>B</a:t>
                      </a:r>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GB" sz="1800" b="1" dirty="0" smtClean="0">
                          <a:solidFill>
                            <a:schemeClr val="tx1"/>
                          </a:solidFill>
                          <a:effectLst/>
                          <a:latin typeface="Calibri" panose="020F0502020204030204" pitchFamily="34" charset="0"/>
                          <a:ea typeface="Calibri"/>
                          <a:cs typeface="Arial" panose="020B0604020202020204" pitchFamily="34" charset="0"/>
                        </a:rPr>
                        <a:t>C</a:t>
                      </a:r>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rowSpan="9">
                  <a:txBody>
                    <a:bodyPr/>
                    <a:lstStyle/>
                    <a:p>
                      <a:pPr algn="ctr">
                        <a:lnSpc>
                          <a:spcPct val="115000"/>
                        </a:lnSpc>
                        <a:spcAft>
                          <a:spcPts val="0"/>
                        </a:spcAft>
                      </a:pPr>
                      <a:endParaRPr lang="en-GB" sz="1800" b="1" dirty="0" smtClean="0">
                        <a:solidFill>
                          <a:schemeClr val="tx1"/>
                        </a:solidFill>
                        <a:effectLst/>
                        <a:latin typeface="Calibri" panose="020F0502020204030204" pitchFamily="34" charset="0"/>
                        <a:ea typeface="Calibri"/>
                        <a:cs typeface="Arial" panose="020B0604020202020204" pitchFamily="34" charset="0"/>
                      </a:endParaRPr>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GB" sz="1800" b="1" dirty="0" smtClean="0">
                          <a:solidFill>
                            <a:schemeClr val="tx1"/>
                          </a:solidFill>
                          <a:effectLst/>
                          <a:latin typeface="Calibri" panose="020F0502020204030204" pitchFamily="34" charset="0"/>
                          <a:ea typeface="Calibri"/>
                          <a:cs typeface="Arial" panose="020B0604020202020204" pitchFamily="34" charset="0"/>
                        </a:rPr>
                        <a:t>Q</a:t>
                      </a:r>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r>
              <a:tr h="380085">
                <a:tc vMerge="1">
                  <a:txBody>
                    <a:bodyPr/>
                    <a:lstStyle/>
                    <a:p>
                      <a:endParaRPr lang="en-GB"/>
                    </a:p>
                  </a:txBody>
                  <a:tcPr/>
                </a:tc>
                <a:tc>
                  <a:txBody>
                    <a:bodyPr/>
                    <a:lstStyle/>
                    <a:p>
                      <a:pPr algn="ctr"/>
                      <a:r>
                        <a:rPr lang="en-GB" dirty="0" smtClean="0"/>
                        <a:t>0</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0</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0</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algn="ctr"/>
                      <a:endParaRPr lang="en-GB" dirty="0"/>
                    </a:p>
                  </a:txBody>
                  <a:tcPr marL="68580" marR="68580" marT="71755" marB="717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GB" dirty="0" smtClean="0">
                          <a:solidFill>
                            <a:schemeClr val="bg1"/>
                          </a:solidFill>
                        </a:rPr>
                        <a:t>?</a:t>
                      </a:r>
                      <a:endParaRPr lang="en-GB" dirty="0">
                        <a:solidFill>
                          <a:schemeClr val="bg1"/>
                        </a:solidFill>
                      </a:endParaRPr>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r>
              <a:tr h="380085">
                <a:tc vMerge="1">
                  <a:txBody>
                    <a:bodyPr/>
                    <a:lstStyle/>
                    <a:p>
                      <a:endParaRPr lang="en-GB"/>
                    </a:p>
                  </a:txBody>
                  <a:tcPr/>
                </a:tc>
                <a:tc>
                  <a:txBody>
                    <a:bodyPr/>
                    <a:lstStyle/>
                    <a:p>
                      <a:pPr algn="ctr"/>
                      <a:r>
                        <a:rPr lang="en-GB" dirty="0" smtClean="0"/>
                        <a:t>0</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0</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1</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algn="ctr"/>
                      <a:endParaRPr lang="en-GB" dirty="0"/>
                    </a:p>
                  </a:txBody>
                  <a:tcPr marL="68580" marR="68580" marT="71755" marB="717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GB" dirty="0" smtClean="0">
                          <a:solidFill>
                            <a:schemeClr val="bg1"/>
                          </a:solidFill>
                        </a:rPr>
                        <a:t>?</a:t>
                      </a:r>
                      <a:endParaRPr lang="en-GB" dirty="0">
                        <a:solidFill>
                          <a:schemeClr val="bg1"/>
                        </a:solidFill>
                      </a:endParaRPr>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r>
              <a:tr h="380085">
                <a:tc vMerge="1">
                  <a:txBody>
                    <a:bodyPr/>
                    <a:lstStyle/>
                    <a:p>
                      <a:endParaRPr lang="en-GB"/>
                    </a:p>
                  </a:txBody>
                  <a:tcPr/>
                </a:tc>
                <a:tc>
                  <a:txBody>
                    <a:bodyPr/>
                    <a:lstStyle/>
                    <a:p>
                      <a:pPr algn="ctr"/>
                      <a:r>
                        <a:rPr lang="en-GB" dirty="0" smtClean="0"/>
                        <a:t>0</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1</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0</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algn="ctr"/>
                      <a:endParaRPr lang="en-GB" dirty="0"/>
                    </a:p>
                  </a:txBody>
                  <a:tcPr marL="68580" marR="68580" marT="71755" marB="717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GB" dirty="0" smtClean="0">
                          <a:solidFill>
                            <a:schemeClr val="bg1"/>
                          </a:solidFill>
                        </a:rPr>
                        <a:t>?</a:t>
                      </a:r>
                      <a:endParaRPr lang="en-GB" dirty="0">
                        <a:solidFill>
                          <a:schemeClr val="bg1"/>
                        </a:solidFill>
                      </a:endParaRPr>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r>
              <a:tr h="380085">
                <a:tc vMerge="1">
                  <a:txBody>
                    <a:bodyPr/>
                    <a:lstStyle/>
                    <a:p>
                      <a:endParaRPr lang="en-GB"/>
                    </a:p>
                  </a:txBody>
                  <a:tcPr/>
                </a:tc>
                <a:tc>
                  <a:txBody>
                    <a:bodyPr/>
                    <a:lstStyle/>
                    <a:p>
                      <a:pPr algn="ctr"/>
                      <a:r>
                        <a:rPr lang="en-GB" dirty="0" smtClean="0"/>
                        <a:t>0</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1</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1</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algn="ctr"/>
                      <a:endParaRPr lang="en-GB" dirty="0"/>
                    </a:p>
                  </a:txBody>
                  <a:tcPr marL="68580" marR="68580" marT="71755" marB="717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GB" dirty="0" smtClean="0">
                          <a:solidFill>
                            <a:schemeClr val="bg1"/>
                          </a:solidFill>
                        </a:rPr>
                        <a:t>?</a:t>
                      </a:r>
                      <a:endParaRPr lang="en-GB" dirty="0">
                        <a:solidFill>
                          <a:schemeClr val="bg1"/>
                        </a:solidFill>
                      </a:endParaRPr>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r>
              <a:tr h="380085">
                <a:tc vMerge="1">
                  <a:txBody>
                    <a:bodyPr/>
                    <a:lstStyle/>
                    <a:p>
                      <a:endParaRPr lang="en-GB"/>
                    </a:p>
                  </a:txBody>
                  <a:tcPr/>
                </a:tc>
                <a:tc>
                  <a:txBody>
                    <a:bodyPr/>
                    <a:lstStyle/>
                    <a:p>
                      <a:pPr algn="ctr"/>
                      <a:r>
                        <a:rPr lang="en-GB" dirty="0" smtClean="0"/>
                        <a:t>1</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0</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0</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algn="ctr"/>
                      <a:endParaRPr lang="en-GB" dirty="0"/>
                    </a:p>
                  </a:txBody>
                  <a:tcPr marL="68580" marR="68580" marT="71755" marB="717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GB" dirty="0" smtClean="0">
                          <a:solidFill>
                            <a:schemeClr val="bg1"/>
                          </a:solidFill>
                        </a:rPr>
                        <a:t>?</a:t>
                      </a:r>
                      <a:endParaRPr lang="en-GB" dirty="0">
                        <a:solidFill>
                          <a:schemeClr val="bg1"/>
                        </a:solidFill>
                      </a:endParaRPr>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r>
              <a:tr h="380085">
                <a:tc vMerge="1">
                  <a:txBody>
                    <a:bodyPr/>
                    <a:lstStyle/>
                    <a:p>
                      <a:endParaRPr lang="en-GB"/>
                    </a:p>
                  </a:txBody>
                  <a:tcPr/>
                </a:tc>
                <a:tc>
                  <a:txBody>
                    <a:bodyPr/>
                    <a:lstStyle/>
                    <a:p>
                      <a:pPr algn="ctr"/>
                      <a:r>
                        <a:rPr lang="en-GB" dirty="0" smtClean="0"/>
                        <a:t>1</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0</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1</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algn="ctr"/>
                      <a:endParaRPr lang="en-GB" dirty="0"/>
                    </a:p>
                  </a:txBody>
                  <a:tcPr marL="68580" marR="68580" marT="71755" marB="717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GB" dirty="0" smtClean="0">
                          <a:solidFill>
                            <a:schemeClr val="bg1"/>
                          </a:solidFill>
                        </a:rPr>
                        <a:t>?</a:t>
                      </a:r>
                      <a:endParaRPr lang="en-GB" dirty="0">
                        <a:solidFill>
                          <a:schemeClr val="bg1"/>
                        </a:solidFill>
                      </a:endParaRPr>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r>
              <a:tr h="380085">
                <a:tc vMerge="1">
                  <a:txBody>
                    <a:bodyPr/>
                    <a:lstStyle/>
                    <a:p>
                      <a:endParaRPr lang="en-GB"/>
                    </a:p>
                  </a:txBody>
                  <a:tcPr/>
                </a:tc>
                <a:tc>
                  <a:txBody>
                    <a:bodyPr/>
                    <a:lstStyle/>
                    <a:p>
                      <a:pPr algn="ctr"/>
                      <a:r>
                        <a:rPr lang="en-GB" dirty="0" smtClean="0"/>
                        <a:t>1</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1</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0</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algn="ctr"/>
                      <a:endParaRPr lang="en-GB" dirty="0"/>
                    </a:p>
                  </a:txBody>
                  <a:tcPr marL="68580" marR="68580" marT="71755" marB="717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GB" dirty="0" smtClean="0">
                          <a:solidFill>
                            <a:schemeClr val="bg1"/>
                          </a:solidFill>
                        </a:rPr>
                        <a:t>?</a:t>
                      </a:r>
                      <a:endParaRPr lang="en-GB" dirty="0">
                        <a:solidFill>
                          <a:schemeClr val="bg1"/>
                        </a:solidFill>
                      </a:endParaRPr>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r>
              <a:tr h="380085">
                <a:tc vMerge="1">
                  <a:txBody>
                    <a:bodyPr/>
                    <a:lstStyle/>
                    <a:p>
                      <a:endParaRPr lang="en-GB"/>
                    </a:p>
                  </a:txBody>
                  <a:tcPr/>
                </a:tc>
                <a:tc>
                  <a:txBody>
                    <a:bodyPr/>
                    <a:lstStyle/>
                    <a:p>
                      <a:pPr algn="ctr"/>
                      <a:r>
                        <a:rPr lang="en-GB" dirty="0" smtClean="0"/>
                        <a:t>1</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1</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1</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algn="ctr"/>
                      <a:endParaRPr lang="en-GB" dirty="0"/>
                    </a:p>
                  </a:txBody>
                  <a:tcPr marL="68580" marR="68580" marT="71755" marB="717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GB" dirty="0" smtClean="0">
                          <a:solidFill>
                            <a:schemeClr val="bg1"/>
                          </a:solidFill>
                        </a:rPr>
                        <a:t>?</a:t>
                      </a:r>
                      <a:endParaRPr lang="en-GB" dirty="0">
                        <a:solidFill>
                          <a:schemeClr val="bg1"/>
                        </a:solidFill>
                      </a:endParaRPr>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r>
            </a:tbl>
          </a:graphicData>
        </a:graphic>
      </p:graphicFrame>
      <p:sp>
        <p:nvSpPr>
          <p:cNvPr id="4" name="Rectangle 3"/>
          <p:cNvSpPr/>
          <p:nvPr/>
        </p:nvSpPr>
        <p:spPr>
          <a:xfrm>
            <a:off x="5292080" y="2529272"/>
            <a:ext cx="1080120" cy="333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Click to reveal</a:t>
            </a:r>
            <a:endParaRPr lang="en-GB"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5576" y="2492896"/>
            <a:ext cx="3708000" cy="1952467"/>
          </a:xfrm>
          <a:prstGeom prst="rect">
            <a:avLst/>
          </a:prstGeom>
        </p:spPr>
      </p:pic>
    </p:spTree>
    <p:extLst>
      <p:ext uri="{BB962C8B-B14F-4D97-AF65-F5344CB8AC3E}">
        <p14:creationId xmlns:p14="http://schemas.microsoft.com/office/powerpoint/2010/main" val="317100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Combined gates - </a:t>
            </a:r>
            <a:r>
              <a:rPr lang="en-GB" sz="2800" dirty="0">
                <a:solidFill>
                  <a:schemeClr val="bg1"/>
                </a:solidFill>
                <a:latin typeface="+mn-lt"/>
              </a:rPr>
              <a:t>3</a:t>
            </a:r>
          </a:p>
        </p:txBody>
      </p:sp>
      <p:sp>
        <p:nvSpPr>
          <p:cNvPr id="8" name="Content Placeholder 2"/>
          <p:cNvSpPr txBox="1">
            <a:spLocks/>
          </p:cNvSpPr>
          <p:nvPr/>
        </p:nvSpPr>
        <p:spPr>
          <a:xfrm>
            <a:off x="628650" y="1196752"/>
            <a:ext cx="7886700" cy="684076"/>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GB" sz="1800" dirty="0" smtClean="0"/>
          </a:p>
        </p:txBody>
      </p:sp>
      <p:graphicFrame>
        <p:nvGraphicFramePr>
          <p:cNvPr id="10" name="Table 9"/>
          <p:cNvGraphicFramePr>
            <a:graphicFrameLocks noGrp="1"/>
          </p:cNvGraphicFramePr>
          <p:nvPr>
            <p:extLst>
              <p:ext uri="{D42A27DB-BD31-4B8C-83A1-F6EECF244321}">
                <p14:modId xmlns:p14="http://schemas.microsoft.com/office/powerpoint/2010/main" val="2562115140"/>
              </p:ext>
            </p:extLst>
          </p:nvPr>
        </p:nvGraphicFramePr>
        <p:xfrm>
          <a:off x="628650" y="1235613"/>
          <a:ext cx="7831782" cy="4614418"/>
        </p:xfrm>
        <a:graphic>
          <a:graphicData uri="http://schemas.openxmlformats.org/drawingml/2006/table">
            <a:tbl>
              <a:tblPr firstRow="1" firstCol="1" bandRow="1">
                <a:tableStyleId>{5C22544A-7EE6-4342-B048-85BDC9FD1C3A}</a:tableStyleId>
              </a:tblPr>
              <a:tblGrid>
                <a:gridCol w="4663430"/>
                <a:gridCol w="360040"/>
                <a:gridCol w="360040"/>
                <a:gridCol w="360040"/>
                <a:gridCol w="360040"/>
                <a:gridCol w="360040"/>
                <a:gridCol w="360040"/>
                <a:gridCol w="1008112"/>
              </a:tblGrid>
              <a:tr h="393019">
                <a:tc rowSpan="11">
                  <a:txBody>
                    <a:bodyPr/>
                    <a:lstStyle/>
                    <a:p>
                      <a:pPr algn="ctr">
                        <a:lnSpc>
                          <a:spcPct val="115000"/>
                        </a:lnSpc>
                        <a:spcAft>
                          <a:spcPts val="0"/>
                        </a:spcAft>
                      </a:pPr>
                      <a:endParaRPr lang="en-GB" sz="1600" i="0" dirty="0">
                        <a:solidFill>
                          <a:schemeClr val="bg1"/>
                        </a:solidFill>
                        <a:effectLst/>
                        <a:latin typeface="Arial" panose="020B0604020202020204" pitchFamily="34" charset="0"/>
                        <a:ea typeface="Calibri"/>
                        <a:cs typeface="Arial" panose="020B0604020202020204" pitchFamily="34" charset="0"/>
                      </a:endParaRPr>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7">
                  <a:txBody>
                    <a:bodyPr/>
                    <a:lstStyle/>
                    <a:p>
                      <a:pPr algn="ctr">
                        <a:lnSpc>
                          <a:spcPct val="115000"/>
                        </a:lnSpc>
                        <a:spcAft>
                          <a:spcPts val="0"/>
                        </a:spcAft>
                      </a:pPr>
                      <a:r>
                        <a:rPr lang="en-GB" sz="1600" b="1" dirty="0" smtClean="0">
                          <a:solidFill>
                            <a:schemeClr val="tx1"/>
                          </a:solidFill>
                          <a:effectLst/>
                          <a:latin typeface="Arial" panose="020B0604020202020204" pitchFamily="34" charset="0"/>
                          <a:ea typeface="Calibri"/>
                          <a:cs typeface="Arial" panose="020B0604020202020204" pitchFamily="34" charset="0"/>
                        </a:rPr>
                        <a:t>Truth</a:t>
                      </a:r>
                      <a:r>
                        <a:rPr lang="en-GB" sz="1600" b="1" baseline="0" dirty="0" smtClean="0">
                          <a:solidFill>
                            <a:schemeClr val="tx1"/>
                          </a:solidFill>
                          <a:effectLst/>
                          <a:latin typeface="Arial" panose="020B0604020202020204" pitchFamily="34" charset="0"/>
                          <a:ea typeface="Calibri"/>
                          <a:cs typeface="Arial" panose="020B0604020202020204" pitchFamily="34" charset="0"/>
                        </a:rPr>
                        <a:t> table</a:t>
                      </a:r>
                      <a:endParaRPr lang="en-GB" sz="1600" dirty="0">
                        <a:solidFill>
                          <a:schemeClr val="tx1"/>
                        </a:solidFill>
                        <a:effectLst/>
                        <a:latin typeface="Arial" panose="020B0604020202020204" pitchFamily="34" charset="0"/>
                        <a:ea typeface="Calibri"/>
                        <a:cs typeface="Arial" panose="020B0604020202020204" pitchFamily="34" charset="0"/>
                      </a:endParaRPr>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353745">
                <a:tc vMerge="1">
                  <a:txBody>
                    <a:bodyPr/>
                    <a:lstStyle/>
                    <a:p>
                      <a:pPr algn="ctr">
                        <a:lnSpc>
                          <a:spcPct val="115000"/>
                        </a:lnSpc>
                        <a:spcAft>
                          <a:spcPts val="0"/>
                        </a:spcAft>
                      </a:pPr>
                      <a:endParaRPr lang="en-GB" sz="1600" i="0" dirty="0">
                        <a:solidFill>
                          <a:schemeClr val="bg1"/>
                        </a:solidFill>
                        <a:effectLst/>
                        <a:latin typeface="Arial" panose="020B0604020202020204" pitchFamily="34" charset="0"/>
                        <a:ea typeface="Calibri"/>
                        <a:cs typeface="Arial" panose="020B0604020202020204" pitchFamily="34" charset="0"/>
                      </a:endParaRPr>
                    </a:p>
                  </a:txBody>
                  <a:tcPr marL="68580" marR="68580" marT="71755" marB="717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6">
                  <a:txBody>
                    <a:bodyPr/>
                    <a:lstStyle/>
                    <a:p>
                      <a:pPr algn="ctr">
                        <a:lnSpc>
                          <a:spcPct val="115000"/>
                        </a:lnSpc>
                        <a:spcAft>
                          <a:spcPts val="0"/>
                        </a:spcAft>
                      </a:pPr>
                      <a:r>
                        <a:rPr lang="en-GB" sz="1400" b="1" dirty="0" smtClean="0">
                          <a:solidFill>
                            <a:schemeClr val="tx1"/>
                          </a:solidFill>
                          <a:effectLst/>
                          <a:latin typeface="Arial" panose="020B0604020202020204" pitchFamily="34" charset="0"/>
                          <a:ea typeface="Calibri"/>
                          <a:cs typeface="Arial" panose="020B0604020202020204" pitchFamily="34" charset="0"/>
                        </a:rPr>
                        <a:t>Inputs</a:t>
                      </a:r>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ctr">
                        <a:lnSpc>
                          <a:spcPct val="115000"/>
                        </a:lnSpc>
                        <a:spcAft>
                          <a:spcPts val="0"/>
                        </a:spcAft>
                      </a:pPr>
                      <a:r>
                        <a:rPr lang="en-GB" sz="1400" b="1" dirty="0" smtClean="0">
                          <a:solidFill>
                            <a:schemeClr val="tx1"/>
                          </a:solidFill>
                          <a:effectLst/>
                          <a:latin typeface="Arial" panose="020B0604020202020204" pitchFamily="34" charset="0"/>
                          <a:ea typeface="Calibri"/>
                          <a:cs typeface="Arial" panose="020B0604020202020204" pitchFamily="34" charset="0"/>
                        </a:rPr>
                        <a:t>Outputs</a:t>
                      </a:r>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r>
              <a:tr h="417516">
                <a:tc vMerge="1">
                  <a:txBody>
                    <a:bodyPr/>
                    <a:lstStyle/>
                    <a:p>
                      <a:endParaRPr lang="en-GB"/>
                    </a:p>
                  </a:txBody>
                  <a:tcPr/>
                </a:tc>
                <a:tc>
                  <a:txBody>
                    <a:bodyPr/>
                    <a:lstStyle/>
                    <a:p>
                      <a:pPr algn="ctr">
                        <a:lnSpc>
                          <a:spcPct val="115000"/>
                        </a:lnSpc>
                        <a:spcAft>
                          <a:spcPts val="0"/>
                        </a:spcAft>
                      </a:pPr>
                      <a:r>
                        <a:rPr lang="en-GB" sz="1800" b="1" dirty="0" smtClean="0">
                          <a:solidFill>
                            <a:schemeClr val="tx1"/>
                          </a:solidFill>
                          <a:effectLst/>
                          <a:latin typeface="Calibri" panose="020F0502020204030204" pitchFamily="34" charset="0"/>
                          <a:ea typeface="Calibri"/>
                          <a:cs typeface="Arial" panose="020B0604020202020204" pitchFamily="34" charset="0"/>
                        </a:rPr>
                        <a:t>A</a:t>
                      </a:r>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GB" sz="1800" b="1" dirty="0" smtClean="0">
                          <a:solidFill>
                            <a:schemeClr val="tx1"/>
                          </a:solidFill>
                          <a:effectLst/>
                          <a:latin typeface="Calibri" panose="020F0502020204030204" pitchFamily="34" charset="0"/>
                          <a:ea typeface="Calibri"/>
                          <a:cs typeface="Arial" panose="020B0604020202020204" pitchFamily="34" charset="0"/>
                        </a:rPr>
                        <a:t>B</a:t>
                      </a:r>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GB" sz="1800" b="1" dirty="0" smtClean="0">
                          <a:solidFill>
                            <a:schemeClr val="tx1"/>
                          </a:solidFill>
                          <a:effectLst/>
                          <a:latin typeface="Calibri" panose="020F0502020204030204" pitchFamily="34" charset="0"/>
                          <a:ea typeface="Calibri"/>
                          <a:cs typeface="Arial" panose="020B0604020202020204" pitchFamily="34" charset="0"/>
                        </a:rPr>
                        <a:t>C</a:t>
                      </a:r>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GB" sz="1800" b="1" dirty="0" smtClean="0">
                          <a:solidFill>
                            <a:schemeClr val="tx1"/>
                          </a:solidFill>
                          <a:effectLst/>
                          <a:latin typeface="Calibri" panose="020F0502020204030204" pitchFamily="34" charset="0"/>
                          <a:ea typeface="Calibri"/>
                          <a:cs typeface="Arial" panose="020B0604020202020204" pitchFamily="34" charset="0"/>
                        </a:rPr>
                        <a:t>D</a:t>
                      </a:r>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GB" sz="1800" b="1" dirty="0" smtClean="0">
                          <a:solidFill>
                            <a:schemeClr val="tx1"/>
                          </a:solidFill>
                          <a:effectLst/>
                          <a:latin typeface="Calibri" panose="020F0502020204030204" pitchFamily="34" charset="0"/>
                          <a:ea typeface="Calibri"/>
                          <a:cs typeface="Arial" panose="020B0604020202020204" pitchFamily="34" charset="0"/>
                        </a:rPr>
                        <a:t>E</a:t>
                      </a:r>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rowSpan="9">
                  <a:txBody>
                    <a:bodyPr/>
                    <a:lstStyle/>
                    <a:p>
                      <a:pPr algn="ctr">
                        <a:lnSpc>
                          <a:spcPct val="115000"/>
                        </a:lnSpc>
                        <a:spcAft>
                          <a:spcPts val="0"/>
                        </a:spcAft>
                      </a:pPr>
                      <a:endParaRPr lang="en-GB" sz="1800" b="1" dirty="0" smtClean="0">
                        <a:solidFill>
                          <a:schemeClr val="tx1"/>
                        </a:solidFill>
                        <a:effectLst/>
                        <a:latin typeface="Calibri" panose="020F0502020204030204" pitchFamily="34" charset="0"/>
                        <a:ea typeface="Calibri"/>
                        <a:cs typeface="Arial" panose="020B0604020202020204" pitchFamily="34" charset="0"/>
                      </a:endParaRPr>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GB" sz="1800" b="1" dirty="0" smtClean="0">
                          <a:solidFill>
                            <a:schemeClr val="tx1"/>
                          </a:solidFill>
                          <a:effectLst/>
                          <a:latin typeface="Calibri" panose="020F0502020204030204" pitchFamily="34" charset="0"/>
                          <a:ea typeface="Calibri"/>
                          <a:cs typeface="Arial" panose="020B0604020202020204" pitchFamily="34" charset="0"/>
                        </a:rPr>
                        <a:t>Q</a:t>
                      </a:r>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r>
              <a:tr h="380085">
                <a:tc vMerge="1">
                  <a:txBody>
                    <a:bodyPr/>
                    <a:lstStyle/>
                    <a:p>
                      <a:endParaRPr lang="en-GB"/>
                    </a:p>
                  </a:txBody>
                  <a:tcPr/>
                </a:tc>
                <a:tc>
                  <a:txBody>
                    <a:bodyPr/>
                    <a:lstStyle/>
                    <a:p>
                      <a:pPr algn="ctr"/>
                      <a:r>
                        <a:rPr lang="en-GB" dirty="0" smtClean="0"/>
                        <a:t>0</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0</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0</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0</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1</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algn="ctr"/>
                      <a:endParaRPr lang="en-GB" dirty="0"/>
                    </a:p>
                  </a:txBody>
                  <a:tcPr marL="68580" marR="68580" marT="71755" marB="717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GB" dirty="0" smtClean="0">
                          <a:solidFill>
                            <a:schemeClr val="bg1"/>
                          </a:solidFill>
                        </a:rPr>
                        <a:t>?</a:t>
                      </a:r>
                      <a:endParaRPr lang="en-GB" dirty="0">
                        <a:solidFill>
                          <a:schemeClr val="bg1"/>
                        </a:solidFill>
                      </a:endParaRPr>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r>
              <a:tr h="380085">
                <a:tc vMerge="1">
                  <a:txBody>
                    <a:bodyPr/>
                    <a:lstStyle/>
                    <a:p>
                      <a:endParaRPr lang="en-GB"/>
                    </a:p>
                  </a:txBody>
                  <a:tcPr/>
                </a:tc>
                <a:tc>
                  <a:txBody>
                    <a:bodyPr/>
                    <a:lstStyle/>
                    <a:p>
                      <a:pPr algn="ctr"/>
                      <a:r>
                        <a:rPr lang="en-GB" dirty="0" smtClean="0"/>
                        <a:t>0</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0</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1</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0</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0</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algn="ctr"/>
                      <a:endParaRPr lang="en-GB" dirty="0"/>
                    </a:p>
                  </a:txBody>
                  <a:tcPr marL="68580" marR="68580" marT="71755" marB="717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GB" dirty="0" smtClean="0">
                          <a:solidFill>
                            <a:schemeClr val="bg1"/>
                          </a:solidFill>
                        </a:rPr>
                        <a:t>?</a:t>
                      </a:r>
                      <a:endParaRPr lang="en-GB" dirty="0">
                        <a:solidFill>
                          <a:schemeClr val="bg1"/>
                        </a:solidFill>
                      </a:endParaRPr>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r>
              <a:tr h="380085">
                <a:tc vMerge="1">
                  <a:txBody>
                    <a:bodyPr/>
                    <a:lstStyle/>
                    <a:p>
                      <a:endParaRPr lang="en-GB"/>
                    </a:p>
                  </a:txBody>
                  <a:tcPr/>
                </a:tc>
                <a:tc>
                  <a:txBody>
                    <a:bodyPr/>
                    <a:lstStyle/>
                    <a:p>
                      <a:pPr algn="ctr"/>
                      <a:r>
                        <a:rPr lang="en-GB" dirty="0" smtClean="0"/>
                        <a:t>0</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1</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0</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0</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1</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algn="ctr"/>
                      <a:endParaRPr lang="en-GB" dirty="0"/>
                    </a:p>
                  </a:txBody>
                  <a:tcPr marL="68580" marR="68580" marT="71755" marB="717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GB" dirty="0" smtClean="0">
                          <a:solidFill>
                            <a:schemeClr val="bg1"/>
                          </a:solidFill>
                        </a:rPr>
                        <a:t>?</a:t>
                      </a:r>
                      <a:endParaRPr lang="en-GB" dirty="0">
                        <a:solidFill>
                          <a:schemeClr val="bg1"/>
                        </a:solidFill>
                      </a:endParaRPr>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r>
              <a:tr h="380085">
                <a:tc vMerge="1">
                  <a:txBody>
                    <a:bodyPr/>
                    <a:lstStyle/>
                    <a:p>
                      <a:endParaRPr lang="en-GB"/>
                    </a:p>
                  </a:txBody>
                  <a:tcPr/>
                </a:tc>
                <a:tc>
                  <a:txBody>
                    <a:bodyPr/>
                    <a:lstStyle/>
                    <a:p>
                      <a:pPr algn="ctr"/>
                      <a:r>
                        <a:rPr lang="en-GB" dirty="0" smtClean="0"/>
                        <a:t>0</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1</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1</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0</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0</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algn="ctr"/>
                      <a:endParaRPr lang="en-GB" dirty="0"/>
                    </a:p>
                  </a:txBody>
                  <a:tcPr marL="68580" marR="68580" marT="71755" marB="717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GB" dirty="0" smtClean="0">
                          <a:solidFill>
                            <a:schemeClr val="bg1"/>
                          </a:solidFill>
                        </a:rPr>
                        <a:t>?</a:t>
                      </a:r>
                      <a:endParaRPr lang="en-GB" dirty="0">
                        <a:solidFill>
                          <a:schemeClr val="bg1"/>
                        </a:solidFill>
                      </a:endParaRPr>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r>
              <a:tr h="380085">
                <a:tc vMerge="1">
                  <a:txBody>
                    <a:bodyPr/>
                    <a:lstStyle/>
                    <a:p>
                      <a:endParaRPr lang="en-GB"/>
                    </a:p>
                  </a:txBody>
                  <a:tcPr/>
                </a:tc>
                <a:tc>
                  <a:txBody>
                    <a:bodyPr/>
                    <a:lstStyle/>
                    <a:p>
                      <a:pPr algn="ctr"/>
                      <a:r>
                        <a:rPr lang="en-GB" dirty="0" smtClean="0"/>
                        <a:t>1</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0</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0</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0</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1</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algn="ctr"/>
                      <a:endParaRPr lang="en-GB" dirty="0"/>
                    </a:p>
                  </a:txBody>
                  <a:tcPr marL="68580" marR="68580" marT="71755" marB="717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GB" dirty="0" smtClean="0">
                          <a:solidFill>
                            <a:schemeClr val="bg1"/>
                          </a:solidFill>
                        </a:rPr>
                        <a:t>?</a:t>
                      </a:r>
                      <a:endParaRPr lang="en-GB" dirty="0">
                        <a:solidFill>
                          <a:schemeClr val="bg1"/>
                        </a:solidFill>
                      </a:endParaRPr>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r>
              <a:tr h="380085">
                <a:tc vMerge="1">
                  <a:txBody>
                    <a:bodyPr/>
                    <a:lstStyle/>
                    <a:p>
                      <a:endParaRPr lang="en-GB"/>
                    </a:p>
                  </a:txBody>
                  <a:tcPr/>
                </a:tc>
                <a:tc>
                  <a:txBody>
                    <a:bodyPr/>
                    <a:lstStyle/>
                    <a:p>
                      <a:pPr algn="ctr"/>
                      <a:r>
                        <a:rPr lang="en-GB" dirty="0" smtClean="0"/>
                        <a:t>1</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0</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1</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0</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0</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algn="ctr"/>
                      <a:endParaRPr lang="en-GB" dirty="0"/>
                    </a:p>
                  </a:txBody>
                  <a:tcPr marL="68580" marR="68580" marT="71755" marB="717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GB" dirty="0" smtClean="0">
                          <a:solidFill>
                            <a:schemeClr val="bg1"/>
                          </a:solidFill>
                        </a:rPr>
                        <a:t>?</a:t>
                      </a:r>
                      <a:endParaRPr lang="en-GB" dirty="0">
                        <a:solidFill>
                          <a:schemeClr val="bg1"/>
                        </a:solidFill>
                      </a:endParaRPr>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r>
              <a:tr h="380085">
                <a:tc vMerge="1">
                  <a:txBody>
                    <a:bodyPr/>
                    <a:lstStyle/>
                    <a:p>
                      <a:endParaRPr lang="en-GB"/>
                    </a:p>
                  </a:txBody>
                  <a:tcPr/>
                </a:tc>
                <a:tc>
                  <a:txBody>
                    <a:bodyPr/>
                    <a:lstStyle/>
                    <a:p>
                      <a:pPr algn="ctr"/>
                      <a:r>
                        <a:rPr lang="en-GB" dirty="0" smtClean="0"/>
                        <a:t>1</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1</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0</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1</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1</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algn="ctr"/>
                      <a:endParaRPr lang="en-GB" dirty="0"/>
                    </a:p>
                  </a:txBody>
                  <a:tcPr marL="68580" marR="68580" marT="71755" marB="717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GB" dirty="0" smtClean="0">
                          <a:solidFill>
                            <a:schemeClr val="bg1"/>
                          </a:solidFill>
                        </a:rPr>
                        <a:t>?</a:t>
                      </a:r>
                      <a:endParaRPr lang="en-GB" dirty="0">
                        <a:solidFill>
                          <a:schemeClr val="bg1"/>
                        </a:solidFill>
                      </a:endParaRPr>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r>
              <a:tr h="380085">
                <a:tc vMerge="1">
                  <a:txBody>
                    <a:bodyPr/>
                    <a:lstStyle/>
                    <a:p>
                      <a:endParaRPr lang="en-GB"/>
                    </a:p>
                  </a:txBody>
                  <a:tcPr/>
                </a:tc>
                <a:tc>
                  <a:txBody>
                    <a:bodyPr/>
                    <a:lstStyle/>
                    <a:p>
                      <a:pPr algn="ctr"/>
                      <a:r>
                        <a:rPr lang="en-GB" dirty="0" smtClean="0"/>
                        <a:t>1</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1</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1</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1</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0</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algn="ctr"/>
                      <a:endParaRPr lang="en-GB" dirty="0"/>
                    </a:p>
                  </a:txBody>
                  <a:tcPr marL="68580" marR="68580" marT="71755" marB="717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GB" dirty="0" smtClean="0">
                          <a:solidFill>
                            <a:schemeClr val="bg1"/>
                          </a:solidFill>
                        </a:rPr>
                        <a:t>?</a:t>
                      </a:r>
                      <a:endParaRPr lang="en-GB" dirty="0">
                        <a:solidFill>
                          <a:schemeClr val="bg1"/>
                        </a:solidFill>
                      </a:endParaRPr>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r>
            </a:tbl>
          </a:graphicData>
        </a:graphic>
      </p:graphicFrame>
      <p:sp>
        <p:nvSpPr>
          <p:cNvPr id="4" name="Rectangle 3"/>
          <p:cNvSpPr/>
          <p:nvPr/>
        </p:nvSpPr>
        <p:spPr>
          <a:xfrm>
            <a:off x="6372200" y="2492896"/>
            <a:ext cx="360040" cy="33843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GB" dirty="0"/>
              <a:t>Click to reveal</a:t>
            </a:r>
          </a:p>
        </p:txBody>
      </p:sp>
      <p:sp>
        <p:nvSpPr>
          <p:cNvPr id="23" name="Rectangle 22"/>
          <p:cNvSpPr/>
          <p:nvPr/>
        </p:nvSpPr>
        <p:spPr>
          <a:xfrm>
            <a:off x="6732240" y="2492896"/>
            <a:ext cx="360040" cy="33843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GB" dirty="0" smtClean="0"/>
              <a:t>Click to reveal</a:t>
            </a:r>
            <a:endParaRPr lang="en-GB"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5576" y="2492896"/>
            <a:ext cx="3708000" cy="1979502"/>
          </a:xfrm>
          <a:prstGeom prst="rect">
            <a:avLst/>
          </a:prstGeom>
        </p:spPr>
      </p:pic>
    </p:spTree>
    <p:extLst>
      <p:ext uri="{BB962C8B-B14F-4D97-AF65-F5344CB8AC3E}">
        <p14:creationId xmlns:p14="http://schemas.microsoft.com/office/powerpoint/2010/main" val="764170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Combined gates - </a:t>
            </a:r>
            <a:r>
              <a:rPr lang="en-GB" sz="2800" dirty="0">
                <a:solidFill>
                  <a:schemeClr val="bg1"/>
                </a:solidFill>
                <a:latin typeface="+mn-lt"/>
              </a:rPr>
              <a:t>4</a:t>
            </a:r>
          </a:p>
        </p:txBody>
      </p:sp>
      <p:sp>
        <p:nvSpPr>
          <p:cNvPr id="8" name="Content Placeholder 2"/>
          <p:cNvSpPr txBox="1">
            <a:spLocks/>
          </p:cNvSpPr>
          <p:nvPr/>
        </p:nvSpPr>
        <p:spPr>
          <a:xfrm>
            <a:off x="628650" y="1196752"/>
            <a:ext cx="7886700" cy="684076"/>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GB" sz="1800" dirty="0" smtClean="0"/>
          </a:p>
        </p:txBody>
      </p:sp>
      <p:graphicFrame>
        <p:nvGraphicFramePr>
          <p:cNvPr id="10" name="Table 9"/>
          <p:cNvGraphicFramePr>
            <a:graphicFrameLocks noGrp="1"/>
          </p:cNvGraphicFramePr>
          <p:nvPr>
            <p:extLst>
              <p:ext uri="{D42A27DB-BD31-4B8C-83A1-F6EECF244321}">
                <p14:modId xmlns:p14="http://schemas.microsoft.com/office/powerpoint/2010/main" val="2501441490"/>
              </p:ext>
            </p:extLst>
          </p:nvPr>
        </p:nvGraphicFramePr>
        <p:xfrm>
          <a:off x="628650" y="1235613"/>
          <a:ext cx="7831782" cy="4614418"/>
        </p:xfrm>
        <a:graphic>
          <a:graphicData uri="http://schemas.openxmlformats.org/drawingml/2006/table">
            <a:tbl>
              <a:tblPr firstRow="1" firstCol="1" bandRow="1">
                <a:tableStyleId>{5C22544A-7EE6-4342-B048-85BDC9FD1C3A}</a:tableStyleId>
              </a:tblPr>
              <a:tblGrid>
                <a:gridCol w="4663430"/>
                <a:gridCol w="360040"/>
                <a:gridCol w="360040"/>
                <a:gridCol w="360040"/>
                <a:gridCol w="360040"/>
                <a:gridCol w="360040"/>
                <a:gridCol w="360040"/>
                <a:gridCol w="1008112"/>
              </a:tblGrid>
              <a:tr h="393019">
                <a:tc rowSpan="11">
                  <a:txBody>
                    <a:bodyPr/>
                    <a:lstStyle/>
                    <a:p>
                      <a:pPr algn="ctr">
                        <a:lnSpc>
                          <a:spcPct val="115000"/>
                        </a:lnSpc>
                        <a:spcAft>
                          <a:spcPts val="0"/>
                        </a:spcAft>
                      </a:pPr>
                      <a:endParaRPr lang="en-GB" sz="1600" i="0" dirty="0">
                        <a:solidFill>
                          <a:schemeClr val="bg1"/>
                        </a:solidFill>
                        <a:effectLst/>
                        <a:latin typeface="Arial" panose="020B0604020202020204" pitchFamily="34" charset="0"/>
                        <a:ea typeface="Calibri"/>
                        <a:cs typeface="Arial" panose="020B0604020202020204" pitchFamily="34" charset="0"/>
                      </a:endParaRPr>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7">
                  <a:txBody>
                    <a:bodyPr/>
                    <a:lstStyle/>
                    <a:p>
                      <a:pPr algn="ctr">
                        <a:lnSpc>
                          <a:spcPct val="115000"/>
                        </a:lnSpc>
                        <a:spcAft>
                          <a:spcPts val="0"/>
                        </a:spcAft>
                      </a:pPr>
                      <a:r>
                        <a:rPr lang="en-GB" sz="1600" b="1" dirty="0" smtClean="0">
                          <a:solidFill>
                            <a:schemeClr val="tx1"/>
                          </a:solidFill>
                          <a:effectLst/>
                          <a:latin typeface="Arial" panose="020B0604020202020204" pitchFamily="34" charset="0"/>
                          <a:ea typeface="Calibri"/>
                          <a:cs typeface="Arial" panose="020B0604020202020204" pitchFamily="34" charset="0"/>
                        </a:rPr>
                        <a:t>Truth</a:t>
                      </a:r>
                      <a:r>
                        <a:rPr lang="en-GB" sz="1600" b="1" baseline="0" dirty="0" smtClean="0">
                          <a:solidFill>
                            <a:schemeClr val="tx1"/>
                          </a:solidFill>
                          <a:effectLst/>
                          <a:latin typeface="Arial" panose="020B0604020202020204" pitchFamily="34" charset="0"/>
                          <a:ea typeface="Calibri"/>
                          <a:cs typeface="Arial" panose="020B0604020202020204" pitchFamily="34" charset="0"/>
                        </a:rPr>
                        <a:t> table</a:t>
                      </a:r>
                      <a:endParaRPr lang="en-GB" sz="1600" dirty="0">
                        <a:solidFill>
                          <a:schemeClr val="tx1"/>
                        </a:solidFill>
                        <a:effectLst/>
                        <a:latin typeface="Arial" panose="020B0604020202020204" pitchFamily="34" charset="0"/>
                        <a:ea typeface="Calibri"/>
                        <a:cs typeface="Arial" panose="020B0604020202020204" pitchFamily="34" charset="0"/>
                      </a:endParaRPr>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353745">
                <a:tc vMerge="1">
                  <a:txBody>
                    <a:bodyPr/>
                    <a:lstStyle/>
                    <a:p>
                      <a:pPr algn="ctr">
                        <a:lnSpc>
                          <a:spcPct val="115000"/>
                        </a:lnSpc>
                        <a:spcAft>
                          <a:spcPts val="0"/>
                        </a:spcAft>
                      </a:pPr>
                      <a:endParaRPr lang="en-GB" sz="1600" i="0" dirty="0">
                        <a:solidFill>
                          <a:schemeClr val="bg1"/>
                        </a:solidFill>
                        <a:effectLst/>
                        <a:latin typeface="Arial" panose="020B0604020202020204" pitchFamily="34" charset="0"/>
                        <a:ea typeface="Calibri"/>
                        <a:cs typeface="Arial" panose="020B0604020202020204" pitchFamily="34" charset="0"/>
                      </a:endParaRPr>
                    </a:p>
                  </a:txBody>
                  <a:tcPr marL="68580" marR="68580" marT="71755" marB="717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6">
                  <a:txBody>
                    <a:bodyPr/>
                    <a:lstStyle/>
                    <a:p>
                      <a:pPr algn="ctr">
                        <a:lnSpc>
                          <a:spcPct val="115000"/>
                        </a:lnSpc>
                        <a:spcAft>
                          <a:spcPts val="0"/>
                        </a:spcAft>
                      </a:pPr>
                      <a:r>
                        <a:rPr lang="en-GB" sz="1400" b="1" dirty="0" smtClean="0">
                          <a:solidFill>
                            <a:schemeClr val="tx1"/>
                          </a:solidFill>
                          <a:effectLst/>
                          <a:latin typeface="Arial" panose="020B0604020202020204" pitchFamily="34" charset="0"/>
                          <a:ea typeface="Calibri"/>
                          <a:cs typeface="Arial" panose="020B0604020202020204" pitchFamily="34" charset="0"/>
                        </a:rPr>
                        <a:t>Inputs</a:t>
                      </a:r>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ctr">
                        <a:lnSpc>
                          <a:spcPct val="115000"/>
                        </a:lnSpc>
                        <a:spcAft>
                          <a:spcPts val="0"/>
                        </a:spcAft>
                      </a:pPr>
                      <a:r>
                        <a:rPr lang="en-GB" sz="1400" b="1" dirty="0" smtClean="0">
                          <a:solidFill>
                            <a:schemeClr val="tx1"/>
                          </a:solidFill>
                          <a:effectLst/>
                          <a:latin typeface="Arial" panose="020B0604020202020204" pitchFamily="34" charset="0"/>
                          <a:ea typeface="Calibri"/>
                          <a:cs typeface="Arial" panose="020B0604020202020204" pitchFamily="34" charset="0"/>
                        </a:rPr>
                        <a:t>Outputs</a:t>
                      </a:r>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r>
              <a:tr h="417516">
                <a:tc vMerge="1">
                  <a:txBody>
                    <a:bodyPr/>
                    <a:lstStyle/>
                    <a:p>
                      <a:endParaRPr lang="en-GB"/>
                    </a:p>
                  </a:txBody>
                  <a:tcPr/>
                </a:tc>
                <a:tc>
                  <a:txBody>
                    <a:bodyPr/>
                    <a:lstStyle/>
                    <a:p>
                      <a:pPr algn="ctr">
                        <a:lnSpc>
                          <a:spcPct val="115000"/>
                        </a:lnSpc>
                        <a:spcAft>
                          <a:spcPts val="0"/>
                        </a:spcAft>
                      </a:pPr>
                      <a:r>
                        <a:rPr lang="en-GB" sz="1800" b="1" dirty="0" smtClean="0">
                          <a:solidFill>
                            <a:schemeClr val="tx1"/>
                          </a:solidFill>
                          <a:effectLst/>
                          <a:latin typeface="Calibri" panose="020F0502020204030204" pitchFamily="34" charset="0"/>
                          <a:ea typeface="Calibri"/>
                          <a:cs typeface="Arial" panose="020B0604020202020204" pitchFamily="34" charset="0"/>
                        </a:rPr>
                        <a:t>A</a:t>
                      </a:r>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GB" sz="1800" b="1" dirty="0" smtClean="0">
                          <a:solidFill>
                            <a:schemeClr val="tx1"/>
                          </a:solidFill>
                          <a:effectLst/>
                          <a:latin typeface="Calibri" panose="020F0502020204030204" pitchFamily="34" charset="0"/>
                          <a:ea typeface="Calibri"/>
                          <a:cs typeface="Arial" panose="020B0604020202020204" pitchFamily="34" charset="0"/>
                        </a:rPr>
                        <a:t>B</a:t>
                      </a:r>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GB" sz="1800" b="1" dirty="0" smtClean="0">
                          <a:solidFill>
                            <a:schemeClr val="tx1"/>
                          </a:solidFill>
                          <a:effectLst/>
                          <a:latin typeface="Calibri" panose="020F0502020204030204" pitchFamily="34" charset="0"/>
                          <a:ea typeface="Calibri"/>
                          <a:cs typeface="Arial" panose="020B0604020202020204" pitchFamily="34" charset="0"/>
                        </a:rPr>
                        <a:t>C</a:t>
                      </a:r>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GB" sz="1800" b="1" dirty="0" smtClean="0">
                          <a:solidFill>
                            <a:schemeClr val="tx1"/>
                          </a:solidFill>
                          <a:effectLst/>
                          <a:latin typeface="Calibri" panose="020F0502020204030204" pitchFamily="34" charset="0"/>
                          <a:ea typeface="Calibri"/>
                          <a:cs typeface="Arial" panose="020B0604020202020204" pitchFamily="34" charset="0"/>
                        </a:rPr>
                        <a:t>D</a:t>
                      </a:r>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GB" sz="1800" b="1" dirty="0" smtClean="0">
                          <a:solidFill>
                            <a:schemeClr val="tx1"/>
                          </a:solidFill>
                          <a:effectLst/>
                          <a:latin typeface="Calibri" panose="020F0502020204030204" pitchFamily="34" charset="0"/>
                          <a:ea typeface="Calibri"/>
                          <a:cs typeface="Arial" panose="020B0604020202020204" pitchFamily="34" charset="0"/>
                        </a:rPr>
                        <a:t>E</a:t>
                      </a:r>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rowSpan="9">
                  <a:txBody>
                    <a:bodyPr/>
                    <a:lstStyle/>
                    <a:p>
                      <a:pPr algn="ctr">
                        <a:lnSpc>
                          <a:spcPct val="115000"/>
                        </a:lnSpc>
                        <a:spcAft>
                          <a:spcPts val="0"/>
                        </a:spcAft>
                      </a:pPr>
                      <a:endParaRPr lang="en-GB" sz="1800" b="1" dirty="0" smtClean="0">
                        <a:solidFill>
                          <a:schemeClr val="tx1"/>
                        </a:solidFill>
                        <a:effectLst/>
                        <a:latin typeface="Calibri" panose="020F0502020204030204" pitchFamily="34" charset="0"/>
                        <a:ea typeface="Calibri"/>
                        <a:cs typeface="Arial" panose="020B0604020202020204" pitchFamily="34" charset="0"/>
                      </a:endParaRPr>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GB" sz="1800" b="1" dirty="0" smtClean="0">
                          <a:solidFill>
                            <a:schemeClr val="tx1"/>
                          </a:solidFill>
                          <a:effectLst/>
                          <a:latin typeface="Calibri" panose="020F0502020204030204" pitchFamily="34" charset="0"/>
                          <a:ea typeface="Calibri"/>
                          <a:cs typeface="Arial" panose="020B0604020202020204" pitchFamily="34" charset="0"/>
                        </a:rPr>
                        <a:t>Q</a:t>
                      </a:r>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r>
              <a:tr h="380085">
                <a:tc vMerge="1">
                  <a:txBody>
                    <a:bodyPr/>
                    <a:lstStyle/>
                    <a:p>
                      <a:endParaRPr lang="en-GB"/>
                    </a:p>
                  </a:txBody>
                  <a:tcPr/>
                </a:tc>
                <a:tc>
                  <a:txBody>
                    <a:bodyPr/>
                    <a:lstStyle/>
                    <a:p>
                      <a:pPr algn="ctr"/>
                      <a:r>
                        <a:rPr lang="en-GB" dirty="0" smtClean="0"/>
                        <a:t>0</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0</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0</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0</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1</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algn="ctr"/>
                      <a:endParaRPr lang="en-GB" dirty="0"/>
                    </a:p>
                  </a:txBody>
                  <a:tcPr marL="68580" marR="68580" marT="71755" marB="717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GB" dirty="0" smtClean="0"/>
                        <a:t>1</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80085">
                <a:tc vMerge="1">
                  <a:txBody>
                    <a:bodyPr/>
                    <a:lstStyle/>
                    <a:p>
                      <a:endParaRPr lang="en-GB"/>
                    </a:p>
                  </a:txBody>
                  <a:tcPr/>
                </a:tc>
                <a:tc>
                  <a:txBody>
                    <a:bodyPr/>
                    <a:lstStyle/>
                    <a:p>
                      <a:pPr algn="ctr"/>
                      <a:r>
                        <a:rPr lang="en-GB" dirty="0" smtClean="0"/>
                        <a:t>0</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0</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1</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0</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0</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algn="ctr"/>
                      <a:endParaRPr lang="en-GB" dirty="0"/>
                    </a:p>
                  </a:txBody>
                  <a:tcPr marL="68580" marR="68580" marT="71755" marB="717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GB" dirty="0" smtClean="0"/>
                        <a:t>0</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80085">
                <a:tc vMerge="1">
                  <a:txBody>
                    <a:bodyPr/>
                    <a:lstStyle/>
                    <a:p>
                      <a:endParaRPr lang="en-GB"/>
                    </a:p>
                  </a:txBody>
                  <a:tcPr/>
                </a:tc>
                <a:tc>
                  <a:txBody>
                    <a:bodyPr/>
                    <a:lstStyle/>
                    <a:p>
                      <a:pPr algn="ctr"/>
                      <a:r>
                        <a:rPr lang="en-GB" dirty="0" smtClean="0"/>
                        <a:t>0</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1</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0</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0</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1</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algn="ctr"/>
                      <a:endParaRPr lang="en-GB" dirty="0"/>
                    </a:p>
                  </a:txBody>
                  <a:tcPr marL="68580" marR="68580" marT="71755" marB="717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GB" dirty="0" smtClean="0"/>
                        <a:t>1</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80085">
                <a:tc vMerge="1">
                  <a:txBody>
                    <a:bodyPr/>
                    <a:lstStyle/>
                    <a:p>
                      <a:endParaRPr lang="en-GB"/>
                    </a:p>
                  </a:txBody>
                  <a:tcPr/>
                </a:tc>
                <a:tc>
                  <a:txBody>
                    <a:bodyPr/>
                    <a:lstStyle/>
                    <a:p>
                      <a:pPr algn="ctr"/>
                      <a:r>
                        <a:rPr lang="en-GB" dirty="0" smtClean="0"/>
                        <a:t>0</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1</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1</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0</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0</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algn="ctr"/>
                      <a:endParaRPr lang="en-GB" dirty="0"/>
                    </a:p>
                  </a:txBody>
                  <a:tcPr marL="68580" marR="68580" marT="71755" marB="717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GB" dirty="0" smtClean="0"/>
                        <a:t>0</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80085">
                <a:tc vMerge="1">
                  <a:txBody>
                    <a:bodyPr/>
                    <a:lstStyle/>
                    <a:p>
                      <a:endParaRPr lang="en-GB"/>
                    </a:p>
                  </a:txBody>
                  <a:tcPr/>
                </a:tc>
                <a:tc>
                  <a:txBody>
                    <a:bodyPr/>
                    <a:lstStyle/>
                    <a:p>
                      <a:pPr algn="ctr"/>
                      <a:r>
                        <a:rPr lang="en-GB" dirty="0" smtClean="0"/>
                        <a:t>1</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0</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0</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0</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1</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algn="ctr"/>
                      <a:endParaRPr lang="en-GB" dirty="0"/>
                    </a:p>
                  </a:txBody>
                  <a:tcPr marL="68580" marR="68580" marT="71755" marB="717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GB" dirty="0" smtClean="0"/>
                        <a:t>1</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80085">
                <a:tc vMerge="1">
                  <a:txBody>
                    <a:bodyPr/>
                    <a:lstStyle/>
                    <a:p>
                      <a:endParaRPr lang="en-GB"/>
                    </a:p>
                  </a:txBody>
                  <a:tcPr/>
                </a:tc>
                <a:tc>
                  <a:txBody>
                    <a:bodyPr/>
                    <a:lstStyle/>
                    <a:p>
                      <a:pPr algn="ctr"/>
                      <a:r>
                        <a:rPr lang="en-GB" dirty="0" smtClean="0"/>
                        <a:t>1</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0</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1</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0</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0</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algn="ctr"/>
                      <a:endParaRPr lang="en-GB" dirty="0"/>
                    </a:p>
                  </a:txBody>
                  <a:tcPr marL="68580" marR="68580" marT="71755" marB="717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GB" dirty="0" smtClean="0"/>
                        <a:t>0</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80085">
                <a:tc vMerge="1">
                  <a:txBody>
                    <a:bodyPr/>
                    <a:lstStyle/>
                    <a:p>
                      <a:endParaRPr lang="en-GB"/>
                    </a:p>
                  </a:txBody>
                  <a:tcPr/>
                </a:tc>
                <a:tc>
                  <a:txBody>
                    <a:bodyPr/>
                    <a:lstStyle/>
                    <a:p>
                      <a:pPr algn="ctr"/>
                      <a:r>
                        <a:rPr lang="en-GB" dirty="0" smtClean="0"/>
                        <a:t>1</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1</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0</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1</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1</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algn="ctr"/>
                      <a:endParaRPr lang="en-GB" dirty="0"/>
                    </a:p>
                  </a:txBody>
                  <a:tcPr marL="68580" marR="68580" marT="71755" marB="717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GB" dirty="0" smtClean="0"/>
                        <a:t>1</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80085">
                <a:tc vMerge="1">
                  <a:txBody>
                    <a:bodyPr/>
                    <a:lstStyle/>
                    <a:p>
                      <a:endParaRPr lang="en-GB"/>
                    </a:p>
                  </a:txBody>
                  <a:tcPr/>
                </a:tc>
                <a:tc>
                  <a:txBody>
                    <a:bodyPr/>
                    <a:lstStyle/>
                    <a:p>
                      <a:pPr algn="ctr"/>
                      <a:r>
                        <a:rPr lang="en-GB" dirty="0" smtClean="0"/>
                        <a:t>1</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1</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1</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1</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smtClean="0"/>
                        <a:t>0</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algn="ctr"/>
                      <a:endParaRPr lang="en-GB" dirty="0"/>
                    </a:p>
                  </a:txBody>
                  <a:tcPr marL="68580" marR="68580" marT="71755" marB="717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r>
                        <a:rPr lang="en-GB" dirty="0" smtClean="0"/>
                        <a:t>1</a:t>
                      </a:r>
                      <a:endParaRPr lang="en-GB" dirty="0"/>
                    </a:p>
                  </a:txBody>
                  <a:tcPr marL="68580" marR="68580" marT="71755" marB="71755"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5576" y="2492896"/>
            <a:ext cx="3708000" cy="1979502"/>
          </a:xfrm>
          <a:prstGeom prst="rect">
            <a:avLst/>
          </a:prstGeom>
        </p:spPr>
      </p:pic>
    </p:spTree>
    <p:extLst>
      <p:ext uri="{BB962C8B-B14F-4D97-AF65-F5344CB8AC3E}">
        <p14:creationId xmlns:p14="http://schemas.microsoft.com/office/powerpoint/2010/main" val="33480117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365127"/>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Consolidate your learning</a:t>
            </a:r>
            <a:endParaRPr lang="en-GB" sz="2800" dirty="0">
              <a:solidFill>
                <a:schemeClr val="bg1"/>
              </a:solidFill>
              <a:latin typeface="+mn-lt"/>
            </a:endParaRPr>
          </a:p>
        </p:txBody>
      </p:sp>
      <p:sp>
        <p:nvSpPr>
          <p:cNvPr id="8" name="Content Placeholder 2"/>
          <p:cNvSpPr txBox="1">
            <a:spLocks/>
          </p:cNvSpPr>
          <p:nvPr/>
        </p:nvSpPr>
        <p:spPr>
          <a:xfrm>
            <a:off x="628650" y="1340768"/>
            <a:ext cx="7886700" cy="576064"/>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2400" b="1" dirty="0" smtClean="0"/>
              <a:t>Try the Quiz and once your answers have been checked then work with a partner to: </a:t>
            </a:r>
          </a:p>
          <a:p>
            <a:pPr marL="0" indent="0" algn="ctr">
              <a:buNone/>
            </a:pPr>
            <a:endParaRPr lang="en-GB" sz="2400" dirty="0" smtClean="0"/>
          </a:p>
          <a:p>
            <a:pPr marL="457200" indent="-457200">
              <a:buAutoNum type="arabicPeriod"/>
            </a:pPr>
            <a:r>
              <a:rPr lang="en-GB" sz="2400" dirty="0" smtClean="0"/>
              <a:t>Create </a:t>
            </a:r>
            <a:r>
              <a:rPr lang="en-GB" sz="2400" dirty="0"/>
              <a:t>a logic circuit diagram with </a:t>
            </a:r>
            <a:r>
              <a:rPr lang="en-GB" sz="2400" u="sng" dirty="0"/>
              <a:t>two</a:t>
            </a:r>
            <a:r>
              <a:rPr lang="en-GB" sz="2400" dirty="0"/>
              <a:t> inputs and construct the truth table for it</a:t>
            </a:r>
            <a:r>
              <a:rPr lang="en-GB" sz="2400" dirty="0" smtClean="0"/>
              <a:t>.</a:t>
            </a:r>
          </a:p>
          <a:p>
            <a:pPr marL="457200" indent="-457200">
              <a:buAutoNum type="arabicPeriod"/>
            </a:pPr>
            <a:endParaRPr lang="en-GB" sz="2400" dirty="0" smtClean="0"/>
          </a:p>
          <a:p>
            <a:pPr marL="457200" indent="-457200">
              <a:buAutoNum type="arabicPeriod"/>
            </a:pPr>
            <a:r>
              <a:rPr lang="en-GB" sz="2400" dirty="0"/>
              <a:t>Create a logic circuit diagram with </a:t>
            </a:r>
            <a:r>
              <a:rPr lang="en-GB" sz="2400" u="sng" dirty="0"/>
              <a:t>three</a:t>
            </a:r>
            <a:r>
              <a:rPr lang="en-GB" sz="2400" dirty="0"/>
              <a:t> inputs and construct the truth table for </a:t>
            </a:r>
            <a:r>
              <a:rPr lang="en-GB" sz="2400" dirty="0" smtClean="0"/>
              <a:t>it.</a:t>
            </a:r>
          </a:p>
          <a:p>
            <a:pPr marL="457200" indent="-457200">
              <a:buAutoNum type="arabicPeriod"/>
            </a:pPr>
            <a:endParaRPr lang="en-GB" sz="2400" i="1" dirty="0"/>
          </a:p>
          <a:p>
            <a:pPr marL="0" indent="0">
              <a:buNone/>
            </a:pPr>
            <a:r>
              <a:rPr lang="en-GB" sz="2400" b="1" dirty="0" smtClean="0"/>
              <a:t>Use A3 paper so your results can be shared with the class.</a:t>
            </a:r>
            <a:endParaRPr lang="en-GB" sz="2400" b="1" dirty="0"/>
          </a:p>
        </p:txBody>
      </p:sp>
    </p:spTree>
    <p:extLst>
      <p:ext uri="{BB962C8B-B14F-4D97-AF65-F5344CB8AC3E}">
        <p14:creationId xmlns:p14="http://schemas.microsoft.com/office/powerpoint/2010/main" val="3577048561"/>
      </p:ext>
    </p:extLst>
  </p:cSld>
  <p:clrMapOvr>
    <a:masterClrMapping/>
  </p:clrMapOvr>
  <p:timing>
    <p:tnLst>
      <p:par>
        <p:cTn id="1" dur="indefinite" restart="never" nodeType="tmRoot"/>
      </p:par>
    </p:tnLst>
  </p:timing>
</p:sld>
</file>

<file path=ppt/theme/theme1.xml><?xml version="1.0" encoding="utf-8"?>
<a:theme xmlns:a="http://schemas.openxmlformats.org/drawingml/2006/main" name="Computer Science template v2">
  <a:themeElements>
    <a:clrScheme name="AQA colours">
      <a:dk1>
        <a:sysClr val="windowText" lastClr="000000"/>
      </a:dk1>
      <a:lt1>
        <a:sysClr val="window" lastClr="FFFFFF"/>
      </a:lt1>
      <a:dk2>
        <a:srgbClr val="44546A"/>
      </a:dk2>
      <a:lt2>
        <a:srgbClr val="E7E6E6"/>
      </a:lt2>
      <a:accent1>
        <a:srgbClr val="412878"/>
      </a:accent1>
      <a:accent2>
        <a:srgbClr val="C8194B"/>
      </a:accent2>
      <a:accent3>
        <a:srgbClr val="D2C8E1"/>
      </a:accent3>
      <a:accent4>
        <a:srgbClr val="9784BE"/>
      </a:accent4>
      <a:accent5>
        <a:srgbClr val="6D51A1"/>
      </a:accent5>
      <a:accent6>
        <a:srgbClr val="2F71AC"/>
      </a:accent6>
      <a:hlink>
        <a:srgbClr val="2F71AC"/>
      </a:hlink>
      <a:folHlink>
        <a:srgbClr val="412878"/>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Computer Science template v2</Template>
  <TotalTime>1563</TotalTime>
  <Words>497</Words>
  <Application>Microsoft Office PowerPoint</Application>
  <PresentationFormat>On-screen Show (4:3)</PresentationFormat>
  <Paragraphs>242</Paragraphs>
  <Slides>8</Slides>
  <Notes>7</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Computer Science template v2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2015-10-09T10:47:38Z</cp:lastPrinted>
  <dcterms:created xsi:type="dcterms:W3CDTF">2015-10-06T11:34:12Z</dcterms:created>
  <dcterms:modified xsi:type="dcterms:W3CDTF">2016-05-23T15:27:34Z</dcterms:modified>
</cp:coreProperties>
</file>