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4" r:id="rId3"/>
    <p:sldId id="257" r:id="rId4"/>
    <p:sldId id="273" r:id="rId5"/>
    <p:sldId id="274" r:id="rId6"/>
    <p:sldId id="258" r:id="rId7"/>
    <p:sldId id="277" r:id="rId8"/>
    <p:sldId id="276" r:id="rId9"/>
    <p:sldId id="279" r:id="rId10"/>
    <p:sldId id="280" r:id="rId11"/>
    <p:sldId id="281" r:id="rId12"/>
    <p:sldId id="283" r:id="rId1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 Hamilton" initials="FH" lastIdx="5" clrIdx="0"/>
  <p:cmAuthor id="1" name="Helen Kennedy" initials="HK" lastIdx="2" clrIdx="1"/>
  <p:cmAuthor id="2" name="Nancy" initials="K N" lastIdx="1" clrIdx="2"/>
  <p:cmAuthor id="3" name="Helen" initials="HK" lastIdx="2" clrIdx="3"/>
  <p:cmAuthor id="4" name="Olivia Date" initials="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9900"/>
    <a:srgbClr val="CC0000"/>
    <a:srgbClr val="800000"/>
    <a:srgbClr val="FF99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35" autoAdjust="0"/>
    <p:restoredTop sz="86877" autoAdjust="0"/>
  </p:normalViewPr>
  <p:slideViewPr>
    <p:cSldViewPr showGuides="1">
      <p:cViewPr>
        <p:scale>
          <a:sx n="67" d="100"/>
          <a:sy n="67" d="100"/>
        </p:scale>
        <p:origin x="-558" y="-72"/>
      </p:cViewPr>
      <p:guideLst>
        <p:guide orient="horz" pos="754"/>
        <p:guide pos="249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97074E-F963-4231-9BDA-99C8699B1660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B241A8C2-FB68-468B-BCAF-A8F45B70E045}">
      <dgm:prSet phldrT="[Text]" custT="1"/>
      <dgm:spPr/>
      <dgm:t>
        <a:bodyPr/>
        <a:lstStyle/>
        <a:p>
          <a:pPr rtl="0"/>
          <a:r>
            <a:rPr lang="en-GB" sz="2000" dirty="0" smtClean="0"/>
            <a:t>Know what is inside a CPU.</a:t>
          </a:r>
          <a:endParaRPr lang="en-GB" sz="2000" dirty="0"/>
        </a:p>
      </dgm:t>
    </dgm:pt>
    <dgm:pt modelId="{78867780-0901-4C2E-BFC9-A08F2AB3AECD}" type="parTrans" cxnId="{BBB2A8B1-28E6-4463-832D-5D7EF453454E}">
      <dgm:prSet/>
      <dgm:spPr/>
      <dgm:t>
        <a:bodyPr/>
        <a:lstStyle/>
        <a:p>
          <a:endParaRPr lang="en-GB"/>
        </a:p>
      </dgm:t>
    </dgm:pt>
    <dgm:pt modelId="{544D5AF9-99DD-4881-B328-C8CF33F3B0B8}" type="sibTrans" cxnId="{BBB2A8B1-28E6-4463-832D-5D7EF453454E}">
      <dgm:prSet/>
      <dgm:spPr/>
      <dgm:t>
        <a:bodyPr/>
        <a:lstStyle/>
        <a:p>
          <a:endParaRPr lang="en-GB"/>
        </a:p>
      </dgm:t>
    </dgm:pt>
    <dgm:pt modelId="{8EF46CB3-095F-4DF0-B725-BC9466C56B7B}">
      <dgm:prSet phldrT="[Text]" custT="1"/>
      <dgm:spPr/>
      <dgm:t>
        <a:bodyPr/>
        <a:lstStyle/>
        <a:p>
          <a:pPr rtl="0"/>
          <a:r>
            <a:rPr lang="en-GB" sz="2000" dirty="0" smtClean="0"/>
            <a:t>Understand what the NOT, AND, OR logic gates do.</a:t>
          </a:r>
          <a:endParaRPr lang="en-GB" sz="2000" dirty="0"/>
        </a:p>
      </dgm:t>
    </dgm:pt>
    <dgm:pt modelId="{988073B9-79BE-40EC-B84A-474AA89A4BF9}" type="parTrans" cxnId="{8699C8E6-4E6E-4D32-A5AD-BC5276827AEE}">
      <dgm:prSet/>
      <dgm:spPr/>
      <dgm:t>
        <a:bodyPr/>
        <a:lstStyle/>
        <a:p>
          <a:endParaRPr lang="en-GB"/>
        </a:p>
      </dgm:t>
    </dgm:pt>
    <dgm:pt modelId="{7ECB8697-2842-4931-859E-EEB834D36784}" type="sibTrans" cxnId="{8699C8E6-4E6E-4D32-A5AD-BC5276827AEE}">
      <dgm:prSet/>
      <dgm:spPr/>
      <dgm:t>
        <a:bodyPr/>
        <a:lstStyle/>
        <a:p>
          <a:endParaRPr lang="en-GB"/>
        </a:p>
      </dgm:t>
    </dgm:pt>
    <dgm:pt modelId="{7AE64CB6-589F-498B-82AE-E42402F05B42}">
      <dgm:prSet phldrT="[Text]" custT="1"/>
      <dgm:spPr/>
      <dgm:t>
        <a:bodyPr/>
        <a:lstStyle/>
        <a:p>
          <a:pPr rtl="0"/>
          <a:r>
            <a:rPr lang="en-GB" sz="2000" dirty="0" smtClean="0"/>
            <a:t>Construct truth tables for NOT, AND, OR gates.</a:t>
          </a:r>
          <a:endParaRPr lang="en-GB" sz="2000" dirty="0"/>
        </a:p>
      </dgm:t>
    </dgm:pt>
    <dgm:pt modelId="{D918759E-6183-45B2-B178-06AF0674DFFA}" type="parTrans" cxnId="{E02FA3FD-5AA0-4964-BB9C-BEAE11F2A6BC}">
      <dgm:prSet/>
      <dgm:spPr/>
      <dgm:t>
        <a:bodyPr/>
        <a:lstStyle/>
        <a:p>
          <a:endParaRPr lang="en-GB"/>
        </a:p>
      </dgm:t>
    </dgm:pt>
    <dgm:pt modelId="{D73523F6-FF7A-416E-A69F-E905DD4772C8}" type="sibTrans" cxnId="{E02FA3FD-5AA0-4964-BB9C-BEAE11F2A6BC}">
      <dgm:prSet/>
      <dgm:spPr/>
      <dgm:t>
        <a:bodyPr/>
        <a:lstStyle/>
        <a:p>
          <a:endParaRPr lang="en-GB"/>
        </a:p>
      </dgm:t>
    </dgm:pt>
    <dgm:pt modelId="{37726F59-02C9-4C98-A60C-4199D4E4102B}" type="pres">
      <dgm:prSet presAssocID="{FF97074E-F963-4231-9BDA-99C8699B1660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276C86EB-6A51-467B-9CC9-96ACD54B4DE6}" type="pres">
      <dgm:prSet presAssocID="{B241A8C2-FB68-468B-BCAF-A8F45B70E045}" presName="Accent1" presStyleCnt="0"/>
      <dgm:spPr/>
      <dgm:t>
        <a:bodyPr/>
        <a:lstStyle/>
        <a:p>
          <a:endParaRPr lang="en-GB"/>
        </a:p>
      </dgm:t>
    </dgm:pt>
    <dgm:pt modelId="{96EDE073-A50E-46E7-ABD0-4CB4523E6482}" type="pres">
      <dgm:prSet presAssocID="{B241A8C2-FB68-468B-BCAF-A8F45B70E045}" presName="Accent" presStyleLbl="node1" presStyleIdx="0" presStyleCnt="3" custScaleX="250095"/>
      <dgm:spPr/>
      <dgm:t>
        <a:bodyPr/>
        <a:lstStyle/>
        <a:p>
          <a:endParaRPr lang="en-GB"/>
        </a:p>
      </dgm:t>
    </dgm:pt>
    <dgm:pt modelId="{A5E07DAB-28F9-49B2-AD9E-F3A5F4BCED89}" type="pres">
      <dgm:prSet presAssocID="{B241A8C2-FB68-468B-BCAF-A8F45B70E045}" presName="Parent1" presStyleLbl="revTx" presStyleIdx="0" presStyleCnt="3" custScaleX="154489" custLinFactNeighborX="-720" custLinFactNeighborY="-2106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DF8F6C-D5C8-434B-8995-4FE2D035090A}" type="pres">
      <dgm:prSet presAssocID="{8EF46CB3-095F-4DF0-B725-BC9466C56B7B}" presName="Accent2" presStyleCnt="0"/>
      <dgm:spPr/>
      <dgm:t>
        <a:bodyPr/>
        <a:lstStyle/>
        <a:p>
          <a:endParaRPr lang="en-GB"/>
        </a:p>
      </dgm:t>
    </dgm:pt>
    <dgm:pt modelId="{EE76D0CB-7DA4-4A89-B99B-2177C3F9EA2E}" type="pres">
      <dgm:prSet presAssocID="{8EF46CB3-095F-4DF0-B725-BC9466C56B7B}" presName="Accent" presStyleLbl="node1" presStyleIdx="1" presStyleCnt="3" custScaleX="292491"/>
      <dgm:spPr/>
      <dgm:t>
        <a:bodyPr/>
        <a:lstStyle/>
        <a:p>
          <a:endParaRPr lang="en-GB"/>
        </a:p>
      </dgm:t>
    </dgm:pt>
    <dgm:pt modelId="{CB7B0592-587F-4881-BF25-599A3DF1C3D7}" type="pres">
      <dgm:prSet presAssocID="{8EF46CB3-095F-4DF0-B725-BC9466C56B7B}" presName="Parent2" presStyleLbl="revTx" presStyleIdx="1" presStyleCnt="3" custScaleX="245007" custLinFactNeighborX="-76457" custLinFactNeighborY="-385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FB41F8F-B95E-471D-A9DE-868D1845B9D6}" type="pres">
      <dgm:prSet presAssocID="{7AE64CB6-589F-498B-82AE-E42402F05B42}" presName="Accent3" presStyleCnt="0"/>
      <dgm:spPr/>
      <dgm:t>
        <a:bodyPr/>
        <a:lstStyle/>
        <a:p>
          <a:endParaRPr lang="en-GB"/>
        </a:p>
      </dgm:t>
    </dgm:pt>
    <dgm:pt modelId="{13A449CD-528C-4098-BD14-BF8B90096A87}" type="pres">
      <dgm:prSet presAssocID="{7AE64CB6-589F-498B-82AE-E42402F05B42}" presName="Accent" presStyleLbl="node1" presStyleIdx="2" presStyleCnt="3" custScaleX="280273"/>
      <dgm:spPr/>
      <dgm:t>
        <a:bodyPr/>
        <a:lstStyle/>
        <a:p>
          <a:endParaRPr lang="en-GB"/>
        </a:p>
      </dgm:t>
    </dgm:pt>
    <dgm:pt modelId="{C85BBD4B-4F28-4433-ADCD-90F5CDC9B3B8}" type="pres">
      <dgm:prSet presAssocID="{7AE64CB6-589F-498B-82AE-E42402F05B42}" presName="Parent3" presStyleLbl="revTx" presStyleIdx="2" presStyleCnt="3" custScaleX="256748" custLinFactNeighborX="4017" custLinFactNeighborY="2631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7B03218-04B4-4E41-BEB8-CB204D1C5BBD}" type="presOf" srcId="{B241A8C2-FB68-468B-BCAF-A8F45B70E045}" destId="{A5E07DAB-28F9-49B2-AD9E-F3A5F4BCED89}" srcOrd="0" destOrd="0" presId="urn:microsoft.com/office/officeart/2009/layout/CircleArrowProcess"/>
    <dgm:cxn modelId="{1473A8D0-F7A1-4F79-85A4-708165F69953}" type="presOf" srcId="{7AE64CB6-589F-498B-82AE-E42402F05B42}" destId="{C85BBD4B-4F28-4433-ADCD-90F5CDC9B3B8}" srcOrd="0" destOrd="0" presId="urn:microsoft.com/office/officeart/2009/layout/CircleArrowProcess"/>
    <dgm:cxn modelId="{124BA7C9-001C-4066-A385-F429D2C46E48}" type="presOf" srcId="{8EF46CB3-095F-4DF0-B725-BC9466C56B7B}" destId="{CB7B0592-587F-4881-BF25-599A3DF1C3D7}" srcOrd="0" destOrd="0" presId="urn:microsoft.com/office/officeart/2009/layout/CircleArrowProcess"/>
    <dgm:cxn modelId="{B3E1F02A-D3DA-4E71-83E7-877BEFB42D2D}" type="presOf" srcId="{FF97074E-F963-4231-9BDA-99C8699B1660}" destId="{37726F59-02C9-4C98-A60C-4199D4E4102B}" srcOrd="0" destOrd="0" presId="urn:microsoft.com/office/officeart/2009/layout/CircleArrowProcess"/>
    <dgm:cxn modelId="{BBB2A8B1-28E6-4463-832D-5D7EF453454E}" srcId="{FF97074E-F963-4231-9BDA-99C8699B1660}" destId="{B241A8C2-FB68-468B-BCAF-A8F45B70E045}" srcOrd="0" destOrd="0" parTransId="{78867780-0901-4C2E-BFC9-A08F2AB3AECD}" sibTransId="{544D5AF9-99DD-4881-B328-C8CF33F3B0B8}"/>
    <dgm:cxn modelId="{E02FA3FD-5AA0-4964-BB9C-BEAE11F2A6BC}" srcId="{FF97074E-F963-4231-9BDA-99C8699B1660}" destId="{7AE64CB6-589F-498B-82AE-E42402F05B42}" srcOrd="2" destOrd="0" parTransId="{D918759E-6183-45B2-B178-06AF0674DFFA}" sibTransId="{D73523F6-FF7A-416E-A69F-E905DD4772C8}"/>
    <dgm:cxn modelId="{8699C8E6-4E6E-4D32-A5AD-BC5276827AEE}" srcId="{FF97074E-F963-4231-9BDA-99C8699B1660}" destId="{8EF46CB3-095F-4DF0-B725-BC9466C56B7B}" srcOrd="1" destOrd="0" parTransId="{988073B9-79BE-40EC-B84A-474AA89A4BF9}" sibTransId="{7ECB8697-2842-4931-859E-EEB834D36784}"/>
    <dgm:cxn modelId="{BBB14C7E-6AD3-412B-BDD3-4FC444CEB883}" type="presParOf" srcId="{37726F59-02C9-4C98-A60C-4199D4E4102B}" destId="{276C86EB-6A51-467B-9CC9-96ACD54B4DE6}" srcOrd="0" destOrd="0" presId="urn:microsoft.com/office/officeart/2009/layout/CircleArrowProcess"/>
    <dgm:cxn modelId="{3AFDB306-A593-400D-A098-AABA9C55E6F2}" type="presParOf" srcId="{276C86EB-6A51-467B-9CC9-96ACD54B4DE6}" destId="{96EDE073-A50E-46E7-ABD0-4CB4523E6482}" srcOrd="0" destOrd="0" presId="urn:microsoft.com/office/officeart/2009/layout/CircleArrowProcess"/>
    <dgm:cxn modelId="{97EA82DA-2E5C-416C-9BD4-1B9A77253351}" type="presParOf" srcId="{37726F59-02C9-4C98-A60C-4199D4E4102B}" destId="{A5E07DAB-28F9-49B2-AD9E-F3A5F4BCED89}" srcOrd="1" destOrd="0" presId="urn:microsoft.com/office/officeart/2009/layout/CircleArrowProcess"/>
    <dgm:cxn modelId="{6970A91E-555E-4416-A5F2-DF2C78236403}" type="presParOf" srcId="{37726F59-02C9-4C98-A60C-4199D4E4102B}" destId="{14DF8F6C-D5C8-434B-8995-4FE2D035090A}" srcOrd="2" destOrd="0" presId="urn:microsoft.com/office/officeart/2009/layout/CircleArrowProcess"/>
    <dgm:cxn modelId="{81092437-47AB-4AB0-993F-9AE1C4EB2555}" type="presParOf" srcId="{14DF8F6C-D5C8-434B-8995-4FE2D035090A}" destId="{EE76D0CB-7DA4-4A89-B99B-2177C3F9EA2E}" srcOrd="0" destOrd="0" presId="urn:microsoft.com/office/officeart/2009/layout/CircleArrowProcess"/>
    <dgm:cxn modelId="{D0105C1B-A893-4DE1-A8D4-A5E23CAE3C8C}" type="presParOf" srcId="{37726F59-02C9-4C98-A60C-4199D4E4102B}" destId="{CB7B0592-587F-4881-BF25-599A3DF1C3D7}" srcOrd="3" destOrd="0" presId="urn:microsoft.com/office/officeart/2009/layout/CircleArrowProcess"/>
    <dgm:cxn modelId="{15DD569A-C357-4910-AA93-75D44FF0F26C}" type="presParOf" srcId="{37726F59-02C9-4C98-A60C-4199D4E4102B}" destId="{9FB41F8F-B95E-471D-A9DE-868D1845B9D6}" srcOrd="4" destOrd="0" presId="urn:microsoft.com/office/officeart/2009/layout/CircleArrowProcess"/>
    <dgm:cxn modelId="{F88A904B-DD4E-4296-A6C8-61F6381FD74A}" type="presParOf" srcId="{9FB41F8F-B95E-471D-A9DE-868D1845B9D6}" destId="{13A449CD-528C-4098-BD14-BF8B90096A87}" srcOrd="0" destOrd="0" presId="urn:microsoft.com/office/officeart/2009/layout/CircleArrowProcess"/>
    <dgm:cxn modelId="{F1E272F9-9763-4169-8EAD-4E0D1FB96DE7}" type="presParOf" srcId="{37726F59-02C9-4C98-A60C-4199D4E4102B}" destId="{C85BBD4B-4F28-4433-ADCD-90F5CDC9B3B8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DE073-A50E-46E7-ABD0-4CB4523E6482}">
      <dsp:nvSpPr>
        <dsp:cNvPr id="0" name=""/>
        <dsp:cNvSpPr/>
      </dsp:nvSpPr>
      <dsp:spPr>
        <a:xfrm>
          <a:off x="1255253" y="0"/>
          <a:ext cx="5653279" cy="226079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07DAB-28F9-49B2-AD9E-F3A5F4BCED89}">
      <dsp:nvSpPr>
        <dsp:cNvPr id="0" name=""/>
        <dsp:cNvSpPr/>
      </dsp:nvSpPr>
      <dsp:spPr>
        <a:xfrm>
          <a:off x="3100042" y="683925"/>
          <a:ext cx="1940521" cy="627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Know what is inside a CPU.</a:t>
          </a:r>
          <a:endParaRPr lang="en-GB" sz="2000" kern="1200" dirty="0"/>
        </a:p>
      </dsp:txBody>
      <dsp:txXfrm>
        <a:off x="3100042" y="683925"/>
        <a:ext cx="1940521" cy="627894"/>
      </dsp:txXfrm>
    </dsp:sp>
    <dsp:sp modelId="{EE76D0CB-7DA4-4A89-B99B-2177C3F9EA2E}">
      <dsp:nvSpPr>
        <dsp:cNvPr id="0" name=""/>
        <dsp:cNvSpPr/>
      </dsp:nvSpPr>
      <dsp:spPr>
        <a:xfrm>
          <a:off x="148250" y="1298995"/>
          <a:ext cx="6611621" cy="226079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7B0592-587F-4881-BF25-599A3DF1C3D7}">
      <dsp:nvSpPr>
        <dsp:cNvPr id="0" name=""/>
        <dsp:cNvSpPr/>
      </dsp:nvSpPr>
      <dsp:spPr>
        <a:xfrm>
          <a:off x="954937" y="2098514"/>
          <a:ext cx="3077508" cy="627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Understand what the NOT, AND, OR logic gates do.</a:t>
          </a:r>
          <a:endParaRPr lang="en-GB" sz="2000" kern="1200" dirty="0"/>
        </a:p>
      </dsp:txBody>
      <dsp:txXfrm>
        <a:off x="954937" y="2098514"/>
        <a:ext cx="3077508" cy="627894"/>
      </dsp:txXfrm>
    </dsp:sp>
    <dsp:sp modelId="{13A449CD-528C-4098-BD14-BF8B90096A87}">
      <dsp:nvSpPr>
        <dsp:cNvPr id="0" name=""/>
        <dsp:cNvSpPr/>
      </dsp:nvSpPr>
      <dsp:spPr>
        <a:xfrm>
          <a:off x="1362029" y="2753438"/>
          <a:ext cx="5443123" cy="1942857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5BBD4B-4F28-4433-ADCD-90F5CDC9B3B8}">
      <dsp:nvSpPr>
        <dsp:cNvPr id="0" name=""/>
        <dsp:cNvSpPr/>
      </dsp:nvSpPr>
      <dsp:spPr>
        <a:xfrm>
          <a:off x="2520282" y="3596319"/>
          <a:ext cx="3224986" cy="627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Construct truth tables for NOT, AND, OR gates.</a:t>
          </a:r>
          <a:endParaRPr lang="en-GB" sz="2000" kern="1200" dirty="0"/>
        </a:p>
      </dsp:txBody>
      <dsp:txXfrm>
        <a:off x="2520282" y="3596319"/>
        <a:ext cx="3224986" cy="6278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EEDE916A-3CDE-46DB-AFFB-7B794A0CE92E}" type="datetimeFigureOut">
              <a:rPr lang="en-GB" smtClean="0"/>
              <a:t>23/05/2016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2AD8875D-9A4A-4916-AA64-C4BD54005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062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0D7274B-F31D-4D1A-81A2-1B1D469FCFAA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59" tIns="47380" rIns="94759" bIns="4738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3C44346-952B-428D-86C7-63F74109A8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748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5768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803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GB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Jiahui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Huang 2009 https://flic.kr/p/5QZB7Y (Shared under</a:t>
            </a:r>
            <a:r>
              <a:rPr lang="en-GB" sz="8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a CC BY-SA 2.0 licence: https://creativecommons.org/licenses/by-sa/2.0/)</a:t>
            </a: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endParaRPr lang="en-GB" b="1" dirty="0" smtClean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803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Watch</a:t>
            </a:r>
            <a:r>
              <a:rPr lang="en-GB" baseline="0" dirty="0" smtClean="0"/>
              <a:t> first 50 seconds for AND, NOT, OR. (XOR is mentioned from 50 seconds to end.)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778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Watch</a:t>
            </a:r>
            <a:r>
              <a:rPr lang="en-GB" baseline="0" dirty="0" smtClean="0"/>
              <a:t> until 2:47 for animation of AND gate and the truth table. </a:t>
            </a:r>
            <a:r>
              <a:rPr lang="en-GB" sz="1200" dirty="0" smtClean="0"/>
              <a:t>https://www.youtube.com/watch?v=ksBqkJSq1QE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803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8032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803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3E4E0-A18B-45C1-A67A-1721B824D0CA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02DD9-9FE0-4305-BD32-567E5B7664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77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0405E-B7F3-4CDC-BAE5-8E3FAE8B828D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7B0FE-58DF-4E58-B731-79AA047D0B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68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E0163-BB5C-4D6F-839F-39D29807CD87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63864-044C-4A5F-B0B0-4208E51428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5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0664A-AFFB-4D0C-BC76-5A7A3CD55549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8E22D-FA5C-4FCA-B542-39CBEA219F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76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2E0C8-F264-45F3-AC70-4C9033A5DBC3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3F141-529B-43B4-B69F-12B4809DFC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01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0DB04-99B5-498D-9168-41FD67386829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C5AAE-1889-4765-B42D-6F3BCE9681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63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6D3E7-8A2A-403A-879D-05CBC5FCE81C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ED400-5FB4-4F94-BB2F-F7975FB8C7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40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410B5-8398-4A62-A7FC-1911952FE107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85A8-84E9-4D02-9509-3E1099B2BE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4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4301A-B1B3-46DF-B3CC-C406F2CEE74F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944D5-67C2-450A-BBAE-D0CDA9AADC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65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36E7-9836-4D39-A1F0-B97D172D0D26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07225-5ADA-4131-8CCA-E579317839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5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20C39-2FA4-4EE3-870D-02B33DADA378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21CFF-31DD-47A7-A145-7C43EA3476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86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C5FC2B-F42E-4278-BAC8-ED4196D4E1F6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17D766-F9CC-42A0-8B46-3DBE464A29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6349549"/>
            <a:ext cx="9144000" cy="513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4954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/>
        </p:nvSpPr>
        <p:spPr>
          <a:xfrm>
            <a:off x="56829" y="6480646"/>
            <a:ext cx="3660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2016 AQA. Created by </a:t>
            </a:r>
            <a:r>
              <a:rPr lang="en-US" dirty="0" err="1" smtClean="0"/>
              <a:t>Teachit</a:t>
            </a:r>
            <a:r>
              <a:rPr lang="en-US" dirty="0" smtClean="0"/>
              <a:t> for AQA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uterhope.com/issues/ch000039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NKYgZH7SBj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education/guides/zc4bb9q/revision/2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sBqkJSq1Q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19262" y="2060848"/>
            <a:ext cx="8305476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spc="50" dirty="0">
                <a:ln w="11430">
                  <a:solidFill>
                    <a:schemeClr val="bg1"/>
                  </a:solidFill>
                </a:ln>
                <a:solidFill>
                  <a:schemeClr val="accent1"/>
                </a:solidFill>
              </a:rPr>
              <a:t>3.4 Computer systems</a:t>
            </a:r>
          </a:p>
        </p:txBody>
      </p:sp>
      <p:pic>
        <p:nvPicPr>
          <p:cNvPr id="1026" name="Picture 2" descr="C:\Users\fran\AppData\Local\Microsoft\Windows\Temporary Internet Files\Content.Outlook\UE10RLAK\AQA_New_logo_strapline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6496" y="6442212"/>
            <a:ext cx="81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5536" y="3207676"/>
            <a:ext cx="2969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3.4.2 Boolean </a:t>
            </a:r>
            <a:r>
              <a:rPr lang="en-GB" sz="2400" b="1" dirty="0">
                <a:solidFill>
                  <a:schemeClr val="accent1"/>
                </a:solidFill>
                <a:latin typeface="+mn-lt"/>
              </a:rPr>
              <a:t>logic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6" y="3686243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Lesson 1</a:t>
            </a:r>
            <a:endParaRPr lang="en-GB" sz="2400" b="1" dirty="0">
              <a:solidFill>
                <a:schemeClr val="accen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b="1" dirty="0" smtClean="0">
                <a:solidFill>
                  <a:schemeClr val="bg1"/>
                </a:solidFill>
                <a:latin typeface="+mn-lt"/>
              </a:rPr>
              <a:t>OR</a:t>
            </a:r>
            <a:r>
              <a:rPr lang="en-GB" sz="2800" dirty="0" smtClean="0">
                <a:solidFill>
                  <a:schemeClr val="bg1"/>
                </a:solidFill>
                <a:latin typeface="+mn-lt"/>
              </a:rPr>
              <a:t> gate truth table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8650" y="1196752"/>
            <a:ext cx="7886700" cy="136815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079397"/>
              </p:ext>
            </p:extLst>
          </p:nvPr>
        </p:nvGraphicFramePr>
        <p:xfrm>
          <a:off x="624763" y="1880828"/>
          <a:ext cx="7759773" cy="3330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72"/>
                <a:gridCol w="1770500"/>
                <a:gridCol w="1770501"/>
                <a:gridCol w="1770500"/>
              </a:tblGrid>
              <a:tr h="612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GB" sz="1600" b="1" i="0" kern="1200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gate</a:t>
                      </a:r>
                      <a:endParaRPr lang="en-GB" sz="16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Truth</a:t>
                      </a:r>
                      <a:r>
                        <a:rPr lang="en-GB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table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06002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Inputs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Output</a:t>
                      </a:r>
                      <a:endParaRPr lang="en-GB" sz="16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60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Q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60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60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60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60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9552" y="1196262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Fill in the OR gate truth table on your sheet.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5376990"/>
            <a:ext cx="81918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Notice how many TRUE outputs there are compared to the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gate.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34941" y="3429000"/>
            <a:ext cx="2016224" cy="900000"/>
            <a:chOff x="827584" y="4437112"/>
            <a:chExt cx="2016224" cy="90000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3257" y="4437112"/>
              <a:ext cx="1579592" cy="900000"/>
            </a:xfrm>
            <a:prstGeom prst="rect">
              <a:avLst/>
            </a:prstGeom>
          </p:spPr>
        </p:pic>
        <p:grpSp>
          <p:nvGrpSpPr>
            <p:cNvPr id="14" name="Group 13"/>
            <p:cNvGrpSpPr/>
            <p:nvPr/>
          </p:nvGrpSpPr>
          <p:grpSpPr>
            <a:xfrm>
              <a:off x="827584" y="4509120"/>
              <a:ext cx="2016224" cy="720080"/>
              <a:chOff x="1007696" y="5162732"/>
              <a:chExt cx="2016224" cy="720080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1007696" y="5162732"/>
                <a:ext cx="3048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 smtClean="0">
                    <a:latin typeface="+mn-lt"/>
                  </a:rPr>
                  <a:t>A</a:t>
                </a:r>
                <a:endParaRPr lang="en-GB" sz="1400" dirty="0">
                  <a:latin typeface="+mn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007696" y="5575035"/>
                <a:ext cx="3048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latin typeface="+mn-lt"/>
                  </a:rPr>
                  <a:t>B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699792" y="5386835"/>
                <a:ext cx="3241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 smtClean="0">
                    <a:latin typeface="+mn-lt"/>
                  </a:rPr>
                  <a:t>Q</a:t>
                </a:r>
                <a:endParaRPr lang="en-GB" sz="1400" dirty="0">
                  <a:latin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1928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b="1" dirty="0" smtClean="0">
                <a:solidFill>
                  <a:schemeClr val="bg1"/>
                </a:solidFill>
                <a:latin typeface="+mn-lt"/>
              </a:rPr>
              <a:t>NOT</a:t>
            </a:r>
            <a:r>
              <a:rPr lang="en-GB" sz="2800" dirty="0" smtClean="0">
                <a:solidFill>
                  <a:schemeClr val="bg1"/>
                </a:solidFill>
                <a:latin typeface="+mn-lt"/>
              </a:rPr>
              <a:t> gate truth table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8368" y="1916832"/>
            <a:ext cx="7996079" cy="86409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404383"/>
              </p:ext>
            </p:extLst>
          </p:nvPr>
        </p:nvGraphicFramePr>
        <p:xfrm>
          <a:off x="651415" y="2117331"/>
          <a:ext cx="7759774" cy="23408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72"/>
                <a:gridCol w="2655751"/>
                <a:gridCol w="2655751"/>
              </a:tblGrid>
              <a:tr h="5399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GB" sz="1600" b="1" i="0" kern="1200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gate</a:t>
                      </a:r>
                      <a:endParaRPr lang="en-GB" sz="16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Truth</a:t>
                      </a:r>
                      <a:r>
                        <a:rPr lang="en-GB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table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06002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Input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Output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60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Q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60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897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51414" y="1304082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Fill in the NOT gate truth table on your sheet.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1415" y="4797152"/>
            <a:ext cx="78639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This time there is only one input and the output is always the opposite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value. We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call this ‘inverting’ the input.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output is always ‘NOT’ the input!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99592" y="3140968"/>
            <a:ext cx="2016224" cy="900000"/>
            <a:chOff x="800009" y="3670400"/>
            <a:chExt cx="2016224" cy="90000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1382" y="3670400"/>
              <a:ext cx="1579592" cy="900000"/>
            </a:xfrm>
            <a:prstGeom prst="rect">
              <a:avLst/>
            </a:prstGeom>
          </p:spPr>
        </p:pic>
        <p:grpSp>
          <p:nvGrpSpPr>
            <p:cNvPr id="16" name="Group 15"/>
            <p:cNvGrpSpPr/>
            <p:nvPr/>
          </p:nvGrpSpPr>
          <p:grpSpPr>
            <a:xfrm>
              <a:off x="800009" y="3933056"/>
              <a:ext cx="2016224" cy="324136"/>
              <a:chOff x="1007696" y="5162732"/>
              <a:chExt cx="2016224" cy="324136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1007696" y="5162732"/>
                <a:ext cx="3048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 smtClean="0">
                    <a:latin typeface="+mn-lt"/>
                  </a:rPr>
                  <a:t>A</a:t>
                </a:r>
                <a:endParaRPr lang="en-GB" sz="1400" dirty="0">
                  <a:latin typeface="+mn-lt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699792" y="5179091"/>
                <a:ext cx="3241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 smtClean="0">
                    <a:latin typeface="+mn-lt"/>
                  </a:rPr>
                  <a:t>Q</a:t>
                </a:r>
                <a:endParaRPr lang="en-GB" sz="1400" dirty="0">
                  <a:latin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1668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Summarise what we’ve learnt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203848" y="1771976"/>
            <a:ext cx="2160240" cy="57606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 smtClean="0">
                <a:solidFill>
                  <a:schemeClr val="accent1"/>
                </a:solidFill>
              </a:rPr>
              <a:t>Try Quiz</a:t>
            </a:r>
            <a:endParaRPr lang="en-GB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04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Objectives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05385561"/>
              </p:ext>
            </p:extLst>
          </p:nvPr>
        </p:nvGraphicFramePr>
        <p:xfrm>
          <a:off x="1043608" y="1324992"/>
          <a:ext cx="7056784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789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Hardware and software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8650" y="1196752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n-lt"/>
              </a:rPr>
              <a:t>Computers are composed of </a:t>
            </a:r>
            <a:r>
              <a:rPr lang="en-GB" sz="2400" b="1" dirty="0" smtClean="0">
                <a:latin typeface="+mn-lt"/>
              </a:rPr>
              <a:t>hardware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 smtClean="0">
                <a:latin typeface="+mn-lt"/>
              </a:rPr>
              <a:t>and </a:t>
            </a:r>
            <a:r>
              <a:rPr lang="en-GB" sz="2400" b="1" dirty="0" smtClean="0">
                <a:latin typeface="+mn-lt"/>
              </a:rPr>
              <a:t>software.</a:t>
            </a:r>
            <a:endParaRPr lang="en-GB" sz="2400" dirty="0" smtClean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8649" y="1988840"/>
            <a:ext cx="7886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n-lt"/>
              </a:rPr>
              <a:t>Let’s make sure that we understand what these two terms mean.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82290"/>
              </p:ext>
            </p:extLst>
          </p:nvPr>
        </p:nvGraphicFramePr>
        <p:xfrm>
          <a:off x="628650" y="3068960"/>
          <a:ext cx="7886700" cy="22567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5078"/>
                <a:gridCol w="6391622"/>
              </a:tblGrid>
              <a:tr h="5676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i="0" dirty="0" smtClean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Term</a:t>
                      </a:r>
                      <a:r>
                        <a:rPr lang="en-GB" sz="1600" b="1" i="0" dirty="0" smtClean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:</a:t>
                      </a:r>
                      <a:endParaRPr lang="en-GB" sz="1600" i="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Definition</a:t>
                      </a:r>
                      <a:r>
                        <a:rPr lang="en-GB" sz="1600" b="1" dirty="0" smtClean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:</a:t>
                      </a:r>
                      <a:endParaRPr lang="en-GB" sz="16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323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Computer</a:t>
                      </a:r>
                      <a:r>
                        <a:rPr lang="en-GB" sz="2000" b="0" i="0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hardware</a:t>
                      </a:r>
                      <a:endParaRPr lang="en-GB" sz="2000" b="0" i="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Physical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components, including electrical circuits, that a computer is assembled from.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323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0" dirty="0" smtClean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Computer software</a:t>
                      </a:r>
                      <a:endParaRPr lang="en-GB" sz="2000" b="0" i="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 sequence of instructions that is understood and executed by computer hardware.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11560" y="5719922"/>
            <a:ext cx="60486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computerhope.com/issues/ch000039.htm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62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700808"/>
            <a:ext cx="4762500" cy="3571875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The CPU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8650" y="1054477"/>
            <a:ext cx="6031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Can you identify the parts on this CPU?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84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What is in the CPU?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8650" y="1200448"/>
            <a:ext cx="78867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n-lt"/>
              </a:rPr>
              <a:t>A very large number of electric circuits which are referred to as </a:t>
            </a:r>
            <a:r>
              <a:rPr lang="en-GB" sz="2000" b="1" dirty="0" smtClean="0">
                <a:latin typeface="+mn-lt"/>
              </a:rPr>
              <a:t>integrated circuits</a:t>
            </a:r>
            <a:r>
              <a:rPr lang="en-GB" sz="2000" dirty="0" smtClean="0">
                <a:latin typeface="+mn-lt"/>
              </a:rPr>
              <a:t>. </a:t>
            </a:r>
          </a:p>
          <a:p>
            <a:endParaRPr lang="en-GB" sz="2000" dirty="0" smtClean="0">
              <a:latin typeface="+mn-lt"/>
            </a:endParaRPr>
          </a:p>
          <a:p>
            <a:r>
              <a:rPr lang="en-GB" sz="2000" dirty="0" smtClean="0">
                <a:latin typeface="+mn-lt"/>
              </a:rPr>
              <a:t>The circuits form the basis of </a:t>
            </a:r>
            <a:r>
              <a:rPr lang="en-GB" sz="2000" b="1" dirty="0" smtClean="0">
                <a:latin typeface="+mn-lt"/>
              </a:rPr>
              <a:t>logic gates</a:t>
            </a:r>
            <a:r>
              <a:rPr lang="en-GB" sz="2000" dirty="0" smtClean="0">
                <a:latin typeface="+mn-lt"/>
              </a:rPr>
              <a:t>.  </a:t>
            </a:r>
          </a:p>
          <a:p>
            <a:endParaRPr lang="en-GB" sz="2000" dirty="0">
              <a:latin typeface="+mn-lt"/>
            </a:endParaRPr>
          </a:p>
          <a:p>
            <a:r>
              <a:rPr lang="en-GB" sz="2000" dirty="0" smtClean="0">
                <a:latin typeface="+mn-lt"/>
              </a:rPr>
              <a:t>The arrangements of these logic gates allow us to program the CPU.</a:t>
            </a:r>
            <a:endParaRPr lang="en-GB" sz="2000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8650" y="4365104"/>
            <a:ext cx="7886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n-lt"/>
              </a:rPr>
              <a:t>It is the nature of these </a:t>
            </a:r>
            <a:r>
              <a:rPr lang="en-GB" sz="2000" b="1" dirty="0" smtClean="0">
                <a:latin typeface="+mn-lt"/>
              </a:rPr>
              <a:t>logic gates </a:t>
            </a:r>
            <a:r>
              <a:rPr lang="en-GB" sz="2000" dirty="0" smtClean="0">
                <a:latin typeface="+mn-lt"/>
              </a:rPr>
              <a:t>that we are interested in and the use of </a:t>
            </a:r>
            <a:r>
              <a:rPr lang="en-GB" sz="2000" b="1" dirty="0" smtClean="0">
                <a:latin typeface="+mn-lt"/>
              </a:rPr>
              <a:t>Boolean logic </a:t>
            </a:r>
            <a:r>
              <a:rPr lang="en-GB" sz="2000" dirty="0" smtClean="0">
                <a:latin typeface="+mn-lt"/>
              </a:rPr>
              <a:t>allows us to characterise their behaviour.</a:t>
            </a:r>
          </a:p>
        </p:txBody>
      </p:sp>
      <p:sp>
        <p:nvSpPr>
          <p:cNvPr id="3" name="Rectangle 2"/>
          <p:cNvSpPr/>
          <p:nvPr/>
        </p:nvSpPr>
        <p:spPr>
          <a:xfrm>
            <a:off x="628650" y="3707740"/>
            <a:ext cx="5040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youtube.com/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watch?v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=NKYgZH7SBjk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83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4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What </a:t>
            </a:r>
            <a:r>
              <a:rPr lang="en-GB" sz="2800" dirty="0" smtClean="0">
                <a:solidFill>
                  <a:schemeClr val="bg1"/>
                </a:solidFill>
                <a:latin typeface="+mn-lt"/>
              </a:rPr>
              <a:t> is Boolean logic?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7333" y="1196752"/>
            <a:ext cx="7886700" cy="172819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 smtClean="0"/>
              <a:t>Boolean logic </a:t>
            </a:r>
            <a:r>
              <a:rPr lang="en-GB" sz="2000" dirty="0" smtClean="0"/>
              <a:t>describes the states of the inputs </a:t>
            </a:r>
            <a:r>
              <a:rPr lang="en-GB" sz="2000" dirty="0" smtClean="0"/>
              <a:t>to and output from </a:t>
            </a:r>
            <a:r>
              <a:rPr lang="en-GB" sz="2000" dirty="0" smtClean="0"/>
              <a:t>the logic gates.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Boolean logic represents all values as TRUE (1) or FALSE (0).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1387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The logic gates we need to know for GCSE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298296"/>
              </p:ext>
            </p:extLst>
          </p:nvPr>
        </p:nvGraphicFramePr>
        <p:xfrm>
          <a:off x="663557" y="1412776"/>
          <a:ext cx="7759773" cy="4031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72"/>
                <a:gridCol w="5311501"/>
              </a:tblGrid>
              <a:tr h="784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i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Gate type</a:t>
                      </a:r>
                      <a:endParaRPr lang="en-GB" sz="20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Symbol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082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i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GB" sz="1600" b="1" i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0" i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gate</a:t>
                      </a:r>
                      <a:endParaRPr lang="en-GB" sz="2000" b="0" i="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82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i="0" dirty="0" smtClean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n-GB" sz="1600" i="0" dirty="0" smtClean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0" i="0" dirty="0" smtClean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gate</a:t>
                      </a:r>
                      <a:endParaRPr lang="en-GB" sz="2000" b="0" i="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82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i="0" dirty="0" smtClean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GB" sz="1600" i="0" dirty="0" smtClean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0" i="0" dirty="0" smtClean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gate</a:t>
                      </a:r>
                      <a:endParaRPr lang="en-GB" sz="2000" b="0" i="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582" y="2276872"/>
            <a:ext cx="1579592" cy="90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582" y="3393096"/>
            <a:ext cx="1579592" cy="90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582" y="4437112"/>
            <a:ext cx="1579592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6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How do logic gates work?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1448" y="1191730"/>
            <a:ext cx="64807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bbc.co.uk/education/guides/zc4bb9q/revision/2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76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b="1" dirty="0" smtClean="0">
                <a:solidFill>
                  <a:schemeClr val="bg1"/>
                </a:solidFill>
                <a:latin typeface="+mn-lt"/>
              </a:rPr>
              <a:t>AND</a:t>
            </a:r>
            <a:r>
              <a:rPr lang="en-GB" sz="2800" dirty="0" smtClean="0">
                <a:solidFill>
                  <a:schemeClr val="bg1"/>
                </a:solidFill>
                <a:latin typeface="+mn-lt"/>
              </a:rPr>
              <a:t> gate truth table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8650" y="1196752"/>
            <a:ext cx="7886700" cy="72008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/>
              <a:t>Each logic gate has a truth table. </a:t>
            </a:r>
          </a:p>
          <a:p>
            <a:pPr marL="0" indent="0">
              <a:buNone/>
            </a:pPr>
            <a:r>
              <a:rPr lang="en-GB" sz="2000" dirty="0" smtClean="0"/>
              <a:t>It shows the inputs and </a:t>
            </a:r>
            <a:r>
              <a:rPr lang="en-GB" sz="2000" dirty="0" smtClean="0"/>
              <a:t>output </a:t>
            </a:r>
            <a:r>
              <a:rPr lang="en-GB" sz="2000" dirty="0" smtClean="0"/>
              <a:t>that characterise the logic gate.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720768"/>
              </p:ext>
            </p:extLst>
          </p:nvPr>
        </p:nvGraphicFramePr>
        <p:xfrm>
          <a:off x="628650" y="2924944"/>
          <a:ext cx="7759773" cy="3258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72"/>
                <a:gridCol w="1770500"/>
                <a:gridCol w="1770501"/>
                <a:gridCol w="1770500"/>
              </a:tblGrid>
              <a:tr h="5399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0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GB" sz="1600" b="1" i="0" kern="1200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gate</a:t>
                      </a:r>
                      <a:endParaRPr lang="en-GB" sz="16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Truth</a:t>
                      </a:r>
                      <a:r>
                        <a:rPr lang="en-GB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table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06002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Inputs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Output</a:t>
                      </a:r>
                      <a:endParaRPr lang="en-GB" sz="16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60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Arial" panose="020B0604020202020204" pitchFamily="34" charset="0"/>
                        </a:rPr>
                        <a:t>Q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60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60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60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60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28650" y="1988840"/>
            <a:ext cx="51125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youtube.com/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watch?v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=ksBqkJSq1QE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8650" y="2401504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n-lt"/>
              </a:rPr>
              <a:t>Fill in the AND gate truth table on your sheet.</a:t>
            </a:r>
            <a:endParaRPr lang="en-GB" sz="2000" dirty="0">
              <a:latin typeface="+mn-lt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63496" y="4437112"/>
            <a:ext cx="1980312" cy="900000"/>
            <a:chOff x="1043608" y="5090724"/>
            <a:chExt cx="1980312" cy="90000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0009" y="5090724"/>
              <a:ext cx="1579592" cy="9000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043608" y="5207612"/>
              <a:ext cx="3048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latin typeface="+mn-lt"/>
                </a:rPr>
                <a:t>A</a:t>
              </a:r>
              <a:endParaRPr lang="en-GB" sz="1400" dirty="0">
                <a:latin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43608" y="5567612"/>
              <a:ext cx="3048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latin typeface="+mn-lt"/>
                </a:rPr>
                <a:t>B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99792" y="5386835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latin typeface="+mn-lt"/>
                </a:rPr>
                <a:t>Q</a:t>
              </a:r>
              <a:endParaRPr lang="en-GB" sz="14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92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Computer Science template v2">
  <a:themeElements>
    <a:clrScheme name="AQA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12878"/>
      </a:accent1>
      <a:accent2>
        <a:srgbClr val="C8194B"/>
      </a:accent2>
      <a:accent3>
        <a:srgbClr val="D2C8E1"/>
      </a:accent3>
      <a:accent4>
        <a:srgbClr val="9784BE"/>
      </a:accent4>
      <a:accent5>
        <a:srgbClr val="6D51A1"/>
      </a:accent5>
      <a:accent6>
        <a:srgbClr val="2F71AC"/>
      </a:accent6>
      <a:hlink>
        <a:srgbClr val="2F71AC"/>
      </a:hlink>
      <a:folHlink>
        <a:srgbClr val="41287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Science template v2</Template>
  <TotalTime>1364</TotalTime>
  <Words>489</Words>
  <Application>Microsoft Office PowerPoint</Application>
  <PresentationFormat>On-screen Show (4:3)</PresentationFormat>
  <Paragraphs>121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Computer Science template v2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2016-04-26T15:18:21Z</cp:lastPrinted>
  <dcterms:created xsi:type="dcterms:W3CDTF">2015-10-06T11:34:12Z</dcterms:created>
  <dcterms:modified xsi:type="dcterms:W3CDTF">2016-05-23T15:06:18Z</dcterms:modified>
</cp:coreProperties>
</file>