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4" r:id="rId5"/>
    <p:sldId id="270" r:id="rId6"/>
    <p:sldId id="273" r:id="rId7"/>
    <p:sldId id="272" r:id="rId8"/>
    <p:sldId id="282" r:id="rId9"/>
    <p:sldId id="275" r:id="rId10"/>
    <p:sldId id="276" r:id="rId11"/>
    <p:sldId id="278" r:id="rId12"/>
    <p:sldId id="279" r:id="rId13"/>
    <p:sldId id="280" r:id="rId14"/>
    <p:sldId id="281" r:id="rId15"/>
    <p:sldId id="277" r:id="rId16"/>
    <p:sldId id="271" r:id="rId1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6" clrIdx="0"/>
  <p:cmAuthor id="1" name="Helen Kennedy" initials="HK" lastIdx="2" clrIdx="1"/>
  <p:cmAuthor id="2" name="Nancy" initials="K N" lastIdx="1" clrIdx="2"/>
  <p:cmAuthor id="3" name="Lucy Cowie" initials="" lastIdx="7" clrIdx="3"/>
  <p:cmAuthor id="4" name="Helen" initials="HK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35" autoAdjust="0"/>
    <p:restoredTop sz="86877" autoAdjust="0"/>
  </p:normalViewPr>
  <p:slideViewPr>
    <p:cSldViewPr showGuides="1">
      <p:cViewPr>
        <p:scale>
          <a:sx n="69" d="100"/>
          <a:sy n="69" d="100"/>
        </p:scale>
        <p:origin x="-498" y="-72"/>
      </p:cViewPr>
      <p:guideLst>
        <p:guide orient="horz" pos="754"/>
        <p:guide pos="4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algn="ctr" rtl="0"/>
          <a:r>
            <a:rPr lang="en-GB" sz="2000" dirty="0" smtClean="0">
              <a:solidFill>
                <a:schemeClr val="tx1"/>
              </a:solidFill>
            </a:rPr>
            <a:t>Understand and explain how the linear search algorithm works.</a:t>
          </a:r>
          <a:endParaRPr lang="en-GB" sz="2000" dirty="0">
            <a:solidFill>
              <a:schemeClr val="tx1"/>
            </a:solidFill>
          </a:endParaRPr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1" custScaleX="149248" custScaleY="80720" custLinFactNeighborX="1081" custLinFactNeighborY="549"/>
      <dgm:spPr/>
    </dgm:pt>
    <dgm:pt modelId="{7C622683-F718-4DBD-9680-E6312A3B7B06}" type="pres">
      <dgm:prSet presAssocID="{E9CA85A4-E6D3-48A3-B740-5AB2489DE156}" presName="Parent1" presStyleLbl="revTx" presStyleIdx="0" presStyleCnt="1" custScaleX="160472" custLinFactNeighborX="7515" custLinFactNeighborY="883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9808F96-C292-44F0-AFFF-9AAF8D1BDED2}" type="presOf" srcId="{F87F22A4-A35E-42B1-921E-9D401F34EC57}" destId="{06CB08F1-1872-4DD7-BC3E-8CC37198B73A}" srcOrd="0" destOrd="0" presId="urn:microsoft.com/office/officeart/2009/layout/CircleArrowProcess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A4B539D8-F749-4D58-886E-FF46546DA9FE}" type="presOf" srcId="{E9CA85A4-E6D3-48A3-B740-5AB2489DE156}" destId="{7C622683-F718-4DBD-9680-E6312A3B7B06}" srcOrd="0" destOrd="0" presId="urn:microsoft.com/office/officeart/2009/layout/CircleArrowProcess"/>
    <dgm:cxn modelId="{559A11B4-4F6D-4EF3-8C0F-EFEA42854347}" type="presParOf" srcId="{06CB08F1-1872-4DD7-BC3E-8CC37198B73A}" destId="{F71DFCBB-4C9B-4D64-9922-03B6B45E4564}" srcOrd="0" destOrd="0" presId="urn:microsoft.com/office/officeart/2009/layout/CircleArrowProcess"/>
    <dgm:cxn modelId="{79289A53-60B6-421E-9FD2-8959E982E374}" type="presParOf" srcId="{F71DFCBB-4C9B-4D64-9922-03B6B45E4564}" destId="{939FCBA8-2F89-4D07-8E71-090EB9025915}" srcOrd="0" destOrd="0" presId="urn:microsoft.com/office/officeart/2009/layout/CircleArrowProcess"/>
    <dgm:cxn modelId="{1A357D56-BCA1-424F-8766-957940E5D128}" type="presParOf" srcId="{06CB08F1-1872-4DD7-BC3E-8CC37198B73A}" destId="{7C622683-F718-4DBD-9680-E6312A3B7B06}" srcOrd="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FCBA8-2F89-4D07-8E71-090EB9025915}">
      <dsp:nvSpPr>
        <dsp:cNvPr id="0" name=""/>
        <dsp:cNvSpPr/>
      </dsp:nvSpPr>
      <dsp:spPr>
        <a:xfrm>
          <a:off x="1414833" y="322823"/>
          <a:ext cx="4727649" cy="2557493"/>
        </a:xfrm>
        <a:prstGeom prst="circularArrow">
          <a:avLst>
            <a:gd name="adj1" fmla="val 10980"/>
            <a:gd name="adj2" fmla="val 1142322"/>
            <a:gd name="adj3" fmla="val 9000000"/>
            <a:gd name="adj4" fmla="val 10800000"/>
            <a:gd name="adj5" fmla="val 125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622683-F718-4DBD-9680-E6312A3B7B06}">
      <dsp:nvSpPr>
        <dsp:cNvPr id="0" name=""/>
        <dsp:cNvSpPr/>
      </dsp:nvSpPr>
      <dsp:spPr>
        <a:xfrm>
          <a:off x="2458509" y="1225040"/>
          <a:ext cx="2836465" cy="8836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solidFill>
                <a:schemeClr val="tx1"/>
              </a:solidFill>
            </a:rPr>
            <a:t>Understand and explain how the linear search algorithm works.</a:t>
          </a:r>
          <a:endParaRPr lang="en-GB" sz="2000" kern="1200" dirty="0">
            <a:solidFill>
              <a:schemeClr val="tx1"/>
            </a:solidFill>
          </a:endParaRPr>
        </a:p>
      </dsp:txBody>
      <dsp:txXfrm>
        <a:off x="2458509" y="1225040"/>
        <a:ext cx="2836465" cy="883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en-GB" sz="11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from 1:14 minutes to 3:11 minutes.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659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baseline="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11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vailable in the accompanying ‘Lesson plan and printable activities’ Word document.</a:t>
            </a:r>
            <a:endParaRPr lang="en-GB" sz="11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6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QhciTuD3E8&amp;nohtml5=Fals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5576" y="3203522"/>
            <a:ext cx="4355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3.1.3 Searching algorithms 1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3730165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03443" y="2420888"/>
            <a:ext cx="7537114" cy="5832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 anchorCtr="0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28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Using the algorithm 1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1189" y="1196974"/>
            <a:ext cx="7904161" cy="77712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Let’s apply our algorithm to searching the following list for the term ‘Sheep’.  </a:t>
            </a:r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b="1" dirty="0" smtClean="0"/>
          </a:p>
          <a:p>
            <a:pPr marL="0" indent="0">
              <a:buNone/>
            </a:pPr>
            <a:endParaRPr lang="en-GB" sz="2400" b="1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    </a:t>
            </a:r>
          </a:p>
          <a:p>
            <a:pPr marL="0" indent="0">
              <a:buNone/>
            </a:pPr>
            <a:r>
              <a:rPr lang="en-GB" sz="2400" dirty="0" smtClean="0"/>
              <a:t> 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58686"/>
              </p:ext>
            </p:extLst>
          </p:nvPr>
        </p:nvGraphicFramePr>
        <p:xfrm>
          <a:off x="611185" y="3676962"/>
          <a:ext cx="7921632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Cat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Dog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Sheep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Giraffe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Mouse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Elephant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Zebra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Cow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 flipH="1">
            <a:off x="1403648" y="2956882"/>
            <a:ext cx="432048" cy="864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21408" y="2587550"/>
            <a:ext cx="2592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+mn-lt"/>
              </a:rPr>
              <a:t>Position of item in list</a:t>
            </a:r>
            <a:endParaRPr lang="en-GB" sz="2000" dirty="0">
              <a:latin typeface="+mn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051720" y="4685074"/>
            <a:ext cx="792088" cy="5760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35663" y="5045114"/>
            <a:ext cx="2044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+mn-lt"/>
              </a:rPr>
              <a:t>Value of item </a:t>
            </a:r>
            <a:r>
              <a:rPr lang="en-GB" sz="2000" b="1" dirty="0" smtClean="0">
                <a:latin typeface="+mn-lt"/>
              </a:rPr>
              <a:t>[2]</a:t>
            </a:r>
            <a:endParaRPr lang="en-GB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5784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1196752"/>
            <a:ext cx="28015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+mn-lt"/>
              </a:rPr>
              <a:t>Starting point</a:t>
            </a:r>
          </a:p>
          <a:p>
            <a:endParaRPr lang="en-GB" b="1" dirty="0">
              <a:solidFill>
                <a:srgbClr val="FF0000"/>
              </a:solidFill>
              <a:latin typeface="+mn-lt"/>
            </a:endParaRP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Search term = ‘Sheep’</a:t>
            </a:r>
          </a:p>
          <a:p>
            <a:r>
              <a:rPr lang="en-GB" b="1" dirty="0">
                <a:solidFill>
                  <a:schemeClr val="accent1"/>
                </a:solidFill>
                <a:latin typeface="+mn-lt"/>
              </a:rPr>
              <a:t>Match = </a:t>
            </a:r>
            <a:r>
              <a:rPr lang="en-GB" b="1" dirty="0" smtClean="0">
                <a:solidFill>
                  <a:schemeClr val="accent1"/>
                </a:solidFill>
                <a:latin typeface="+mn-lt"/>
              </a:rPr>
              <a:t>False</a:t>
            </a: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Record </a:t>
            </a:r>
            <a:r>
              <a:rPr lang="en-GB" b="1" dirty="0">
                <a:solidFill>
                  <a:schemeClr val="accent1"/>
                </a:solidFill>
                <a:latin typeface="+mn-lt"/>
              </a:rPr>
              <a:t>number &lt;- 1</a:t>
            </a:r>
          </a:p>
        </p:txBody>
      </p:sp>
      <p:sp>
        <p:nvSpPr>
          <p:cNvPr id="3" name="Rectangle 2"/>
          <p:cNvSpPr/>
          <p:nvPr/>
        </p:nvSpPr>
        <p:spPr>
          <a:xfrm>
            <a:off x="4348209" y="1196752"/>
            <a:ext cx="41865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400" dirty="0">
                <a:solidFill>
                  <a:schemeClr val="accent1"/>
                </a:solidFill>
                <a:latin typeface="+mn-lt"/>
              </a:rPr>
              <a:t> Input ‘Search term’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accent1"/>
                </a:solidFill>
                <a:latin typeface="+mn-lt"/>
              </a:rPr>
              <a:t>  Match = False, Record number &lt;- 1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</a:t>
            </a:r>
            <a:r>
              <a:rPr lang="en-GB" sz="1400" dirty="0" smtClean="0">
                <a:latin typeface="+mn-lt"/>
              </a:rPr>
              <a:t>Do</a:t>
            </a:r>
          </a:p>
          <a:p>
            <a:pPr marL="0" indent="0">
              <a:buNone/>
            </a:pPr>
            <a:endParaRPr lang="en-GB" sz="1400" dirty="0"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Compare Current record with </a:t>
            </a:r>
            <a:r>
              <a:rPr lang="en-GB" sz="1400" dirty="0" smtClean="0">
                <a:latin typeface="+mn-lt"/>
              </a:rPr>
              <a:t>Search </a:t>
            </a:r>
            <a:r>
              <a:rPr lang="en-GB" sz="1400" dirty="0">
                <a:latin typeface="+mn-lt"/>
              </a:rPr>
              <a:t>term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If matched then Match = True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Record number &lt;- Record number + </a:t>
            </a:r>
            <a:r>
              <a:rPr lang="en-GB" sz="1400" dirty="0" smtClean="0">
                <a:latin typeface="+mn-lt"/>
              </a:rPr>
              <a:t>1</a:t>
            </a:r>
          </a:p>
          <a:p>
            <a:pPr marL="0" indent="0">
              <a:buNone/>
            </a:pPr>
            <a:endParaRPr lang="en-GB" sz="1400" dirty="0">
              <a:latin typeface="+mn-lt"/>
            </a:endParaRPr>
          </a:p>
          <a:p>
            <a:r>
              <a:rPr lang="en-GB" sz="1400" dirty="0">
                <a:latin typeface="+mn-lt"/>
              </a:rPr>
              <a:t>  Until end-of-record set reached OR Match </a:t>
            </a:r>
            <a:r>
              <a:rPr lang="en-GB" sz="1400" dirty="0" smtClean="0">
                <a:latin typeface="+mn-lt"/>
              </a:rPr>
              <a:t>== True</a:t>
            </a:r>
          </a:p>
          <a:p>
            <a:endParaRPr lang="en-GB" sz="1400" dirty="0"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If Match == True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Then print “Record found!”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Else print “Record not found”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Using the algorithm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2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702893"/>
              </p:ext>
            </p:extLst>
          </p:nvPr>
        </p:nvGraphicFramePr>
        <p:xfrm>
          <a:off x="610808" y="4725144"/>
          <a:ext cx="7921632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Cat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Dog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Sheep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Giraffe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Mouse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Elephant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Zebra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Cow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41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1196752"/>
            <a:ext cx="259558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First time in loop</a:t>
            </a:r>
          </a:p>
          <a:p>
            <a:endParaRPr lang="en-GB" b="1" dirty="0">
              <a:solidFill>
                <a:srgbClr val="FF0000"/>
              </a:solidFill>
              <a:latin typeface="+mn-lt"/>
            </a:endParaRP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Record[1] = ‘Cat’</a:t>
            </a:r>
          </a:p>
          <a:p>
            <a:r>
              <a:rPr lang="en-GB" b="1" dirty="0" smtClean="0">
                <a:latin typeface="+mn-lt"/>
              </a:rPr>
              <a:t>Search term = ‘Sheep’</a:t>
            </a:r>
          </a:p>
          <a:p>
            <a:r>
              <a:rPr lang="en-GB" b="1" dirty="0">
                <a:solidFill>
                  <a:schemeClr val="accent1"/>
                </a:solidFill>
                <a:latin typeface="+mn-lt"/>
              </a:rPr>
              <a:t>Match = </a:t>
            </a:r>
            <a:r>
              <a:rPr lang="en-GB" b="1" dirty="0" smtClean="0">
                <a:solidFill>
                  <a:schemeClr val="accent1"/>
                </a:solidFill>
                <a:latin typeface="+mn-lt"/>
              </a:rPr>
              <a:t>False</a:t>
            </a: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Record </a:t>
            </a:r>
            <a:r>
              <a:rPr lang="en-GB" b="1" dirty="0">
                <a:solidFill>
                  <a:schemeClr val="accent1"/>
                </a:solidFill>
                <a:latin typeface="+mn-lt"/>
              </a:rPr>
              <a:t>number &lt;- </a:t>
            </a:r>
            <a:r>
              <a:rPr lang="en-GB" b="1" dirty="0" smtClean="0">
                <a:solidFill>
                  <a:schemeClr val="accent1"/>
                </a:solidFill>
                <a:latin typeface="+mn-lt"/>
              </a:rPr>
              <a:t>2</a:t>
            </a:r>
            <a:endParaRPr lang="en-GB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3343697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Looks here first</a:t>
            </a:r>
            <a:endParaRPr lang="en-GB" b="1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8209" y="1196752"/>
            <a:ext cx="41865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400" dirty="0">
                <a:latin typeface="+mn-lt"/>
              </a:rPr>
              <a:t> Input ‘Search term’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Match = False, Record number &lt;- 1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</a:t>
            </a:r>
            <a:r>
              <a:rPr lang="en-GB" sz="1400" dirty="0" smtClean="0">
                <a:latin typeface="+mn-lt"/>
              </a:rPr>
              <a:t>Do</a:t>
            </a:r>
          </a:p>
          <a:p>
            <a:pPr marL="0" indent="0">
              <a:buNone/>
            </a:pPr>
            <a:endParaRPr lang="en-GB" sz="1400" dirty="0"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Compare Current record with </a:t>
            </a:r>
            <a:r>
              <a:rPr lang="en-GB" sz="1400" dirty="0" smtClean="0">
                <a:solidFill>
                  <a:schemeClr val="accent1"/>
                </a:solidFill>
                <a:latin typeface="+mn-lt"/>
              </a:rPr>
              <a:t>Search 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term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If matched then Match = True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Record number &lt;- Record number + </a:t>
            </a:r>
            <a:r>
              <a:rPr lang="en-GB" sz="1400" dirty="0" smtClean="0">
                <a:solidFill>
                  <a:schemeClr val="accent1"/>
                </a:solidFill>
                <a:latin typeface="+mn-lt"/>
              </a:rPr>
              <a:t>1</a:t>
            </a:r>
          </a:p>
          <a:p>
            <a:pPr marL="0" indent="0">
              <a:buNone/>
            </a:pPr>
            <a:endParaRPr lang="en-GB" sz="1400" dirty="0">
              <a:latin typeface="+mn-lt"/>
            </a:endParaRPr>
          </a:p>
          <a:p>
            <a:r>
              <a:rPr lang="en-GB" sz="1400" dirty="0">
                <a:latin typeface="+mn-lt"/>
              </a:rPr>
              <a:t>  Until end-of-record set reached OR Match </a:t>
            </a:r>
            <a:r>
              <a:rPr lang="en-GB" sz="1400" dirty="0" smtClean="0">
                <a:latin typeface="+mn-lt"/>
              </a:rPr>
              <a:t>== True</a:t>
            </a:r>
          </a:p>
          <a:p>
            <a:endParaRPr lang="en-GB" sz="1400" dirty="0"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If Match == True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Then print “Record found!”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Else print “Record not found”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Using the algorithm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3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93447"/>
              </p:ext>
            </p:extLst>
          </p:nvPr>
        </p:nvGraphicFramePr>
        <p:xfrm>
          <a:off x="610808" y="4725144"/>
          <a:ext cx="7921632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Cat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Dog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Sheep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Giraffe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Mouse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Elephant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Zebra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Cow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2" idx="1"/>
          </p:cNvCxnSpPr>
          <p:nvPr/>
        </p:nvCxnSpPr>
        <p:spPr>
          <a:xfrm flipH="1">
            <a:off x="1187624" y="3528363"/>
            <a:ext cx="504056" cy="112477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10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1196752"/>
            <a:ext cx="259558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Second time in loop</a:t>
            </a:r>
          </a:p>
          <a:p>
            <a:endParaRPr lang="en-GB" b="1" dirty="0">
              <a:solidFill>
                <a:srgbClr val="FF0000"/>
              </a:solidFill>
              <a:latin typeface="+mn-lt"/>
            </a:endParaRP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Record[2] = ‘Dog’</a:t>
            </a:r>
          </a:p>
          <a:p>
            <a:r>
              <a:rPr lang="en-GB" b="1" dirty="0" smtClean="0">
                <a:latin typeface="+mn-lt"/>
              </a:rPr>
              <a:t>Search term = ‘Sheep’</a:t>
            </a:r>
          </a:p>
          <a:p>
            <a:r>
              <a:rPr lang="en-GB" b="1" dirty="0">
                <a:solidFill>
                  <a:schemeClr val="accent1"/>
                </a:solidFill>
                <a:latin typeface="+mn-lt"/>
              </a:rPr>
              <a:t>Match = </a:t>
            </a:r>
            <a:r>
              <a:rPr lang="en-GB" b="1" dirty="0" smtClean="0">
                <a:solidFill>
                  <a:schemeClr val="accent1"/>
                </a:solidFill>
                <a:latin typeface="+mn-lt"/>
              </a:rPr>
              <a:t>False</a:t>
            </a: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Record </a:t>
            </a:r>
            <a:r>
              <a:rPr lang="en-GB" b="1" dirty="0">
                <a:solidFill>
                  <a:schemeClr val="accent1"/>
                </a:solidFill>
                <a:latin typeface="+mn-lt"/>
              </a:rPr>
              <a:t>number &lt;- 3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1680" y="3343697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Looks here now</a:t>
            </a:r>
            <a:endParaRPr lang="en-GB" b="1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8209" y="1196752"/>
            <a:ext cx="41865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400" dirty="0">
                <a:latin typeface="+mn-lt"/>
              </a:rPr>
              <a:t> Input ‘Search term’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Match = False, Record number &lt;- 1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</a:t>
            </a:r>
            <a:r>
              <a:rPr lang="en-GB" sz="1400" dirty="0" smtClean="0">
                <a:latin typeface="+mn-lt"/>
              </a:rPr>
              <a:t>Do</a:t>
            </a:r>
          </a:p>
          <a:p>
            <a:pPr marL="0" indent="0">
              <a:buNone/>
            </a:pPr>
            <a:endParaRPr lang="en-GB" sz="1400" dirty="0"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Compare Current record with </a:t>
            </a:r>
            <a:r>
              <a:rPr lang="en-GB" sz="1400" dirty="0" smtClean="0">
                <a:solidFill>
                  <a:schemeClr val="accent1"/>
                </a:solidFill>
                <a:latin typeface="+mn-lt"/>
              </a:rPr>
              <a:t>Search 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term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If matched then Match = True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 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Record number &lt;- Record number + </a:t>
            </a:r>
            <a:r>
              <a:rPr lang="en-GB" sz="1400" dirty="0" smtClean="0">
                <a:solidFill>
                  <a:schemeClr val="accent1"/>
                </a:solidFill>
                <a:latin typeface="+mn-lt"/>
              </a:rPr>
              <a:t>1</a:t>
            </a:r>
          </a:p>
          <a:p>
            <a:pPr marL="0" indent="0">
              <a:buNone/>
            </a:pPr>
            <a:endParaRPr lang="en-GB" sz="1400" dirty="0">
              <a:latin typeface="+mn-lt"/>
            </a:endParaRPr>
          </a:p>
          <a:p>
            <a:r>
              <a:rPr lang="en-GB" sz="1400" dirty="0">
                <a:latin typeface="+mn-lt"/>
              </a:rPr>
              <a:t>  Until end-of-record set reached OR Match </a:t>
            </a:r>
            <a:r>
              <a:rPr lang="en-GB" sz="1400" dirty="0" smtClean="0">
                <a:latin typeface="+mn-lt"/>
              </a:rPr>
              <a:t>== True</a:t>
            </a:r>
          </a:p>
          <a:p>
            <a:endParaRPr lang="en-GB" sz="1400" dirty="0"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If Match == True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 Then print “Record found!”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Else print “Record not found”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Using the algorithm 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93447"/>
              </p:ext>
            </p:extLst>
          </p:nvPr>
        </p:nvGraphicFramePr>
        <p:xfrm>
          <a:off x="610808" y="4725144"/>
          <a:ext cx="7921632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Cat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Dog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Sheep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Giraffe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Mouse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Elephant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Zebra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Cow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2" idx="2"/>
          </p:cNvCxnSpPr>
          <p:nvPr/>
        </p:nvCxnSpPr>
        <p:spPr>
          <a:xfrm flipH="1">
            <a:off x="2123728" y="3713029"/>
            <a:ext cx="538731" cy="94010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75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1560" y="1196752"/>
            <a:ext cx="259558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Third time in loop</a:t>
            </a:r>
          </a:p>
          <a:p>
            <a:endParaRPr lang="en-GB" b="1" dirty="0">
              <a:solidFill>
                <a:srgbClr val="FF0000"/>
              </a:solidFill>
              <a:latin typeface="+mn-lt"/>
            </a:endParaRP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Record[3] = ‘Sheep’</a:t>
            </a:r>
          </a:p>
          <a:p>
            <a:r>
              <a:rPr lang="en-GB" b="1" dirty="0" smtClean="0">
                <a:latin typeface="+mn-lt"/>
              </a:rPr>
              <a:t>Search term = ‘Sheep’</a:t>
            </a:r>
          </a:p>
          <a:p>
            <a:r>
              <a:rPr lang="en-GB" b="1" dirty="0">
                <a:solidFill>
                  <a:schemeClr val="accent1"/>
                </a:solidFill>
                <a:latin typeface="+mn-lt"/>
              </a:rPr>
              <a:t>Match = </a:t>
            </a:r>
            <a:r>
              <a:rPr lang="en-GB" b="1" dirty="0" smtClean="0">
                <a:solidFill>
                  <a:schemeClr val="accent1"/>
                </a:solidFill>
                <a:latin typeface="+mn-lt"/>
              </a:rPr>
              <a:t>True</a:t>
            </a:r>
          </a:p>
          <a:p>
            <a:r>
              <a:rPr lang="en-GB" b="1" dirty="0" smtClean="0">
                <a:solidFill>
                  <a:schemeClr val="accent1"/>
                </a:solidFill>
                <a:latin typeface="+mn-lt"/>
              </a:rPr>
              <a:t>Record </a:t>
            </a:r>
            <a:r>
              <a:rPr lang="en-GB" b="1" dirty="0">
                <a:solidFill>
                  <a:schemeClr val="accent1"/>
                </a:solidFill>
                <a:latin typeface="+mn-lt"/>
              </a:rPr>
              <a:t>number &lt;- </a:t>
            </a:r>
            <a:r>
              <a:rPr lang="en-GB" b="1" dirty="0" smtClean="0">
                <a:solidFill>
                  <a:schemeClr val="accent1"/>
                </a:solidFill>
                <a:latin typeface="+mn-lt"/>
              </a:rPr>
              <a:t>4</a:t>
            </a:r>
            <a:endParaRPr lang="en-GB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3343697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+mn-lt"/>
              </a:rPr>
              <a:t>Looks here now</a:t>
            </a:r>
            <a:endParaRPr lang="en-GB" b="1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8209" y="1196752"/>
            <a:ext cx="41865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400" dirty="0">
                <a:latin typeface="+mn-lt"/>
              </a:rPr>
              <a:t> Input ‘Search term’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Match = False, Record number &lt;- 1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</a:t>
            </a:r>
            <a:r>
              <a:rPr lang="en-GB" sz="1400" dirty="0" smtClean="0">
                <a:latin typeface="+mn-lt"/>
              </a:rPr>
              <a:t>Do</a:t>
            </a:r>
          </a:p>
          <a:p>
            <a:pPr marL="0" indent="0">
              <a:buNone/>
            </a:pPr>
            <a:endParaRPr lang="en-GB" sz="1400" dirty="0"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accent1"/>
                </a:solidFill>
                <a:latin typeface="+mn-lt"/>
              </a:rPr>
              <a:t>    Compare Current record with </a:t>
            </a:r>
            <a:r>
              <a:rPr lang="en-GB" sz="1400" dirty="0" smtClean="0">
                <a:solidFill>
                  <a:schemeClr val="accent1"/>
                </a:solidFill>
                <a:latin typeface="+mn-lt"/>
              </a:rPr>
              <a:t>Search </a:t>
            </a:r>
            <a:r>
              <a:rPr lang="en-GB" sz="1400" dirty="0">
                <a:solidFill>
                  <a:schemeClr val="accent1"/>
                </a:solidFill>
                <a:latin typeface="+mn-lt"/>
              </a:rPr>
              <a:t>term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accent1"/>
                </a:solidFill>
                <a:latin typeface="+mn-lt"/>
              </a:rPr>
              <a:t>    If matched then Match = True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accent1"/>
                </a:solidFill>
                <a:latin typeface="+mn-lt"/>
              </a:rPr>
              <a:t>    Record number &lt;- Record number + </a:t>
            </a:r>
            <a:r>
              <a:rPr lang="en-GB" sz="1400" dirty="0" smtClean="0">
                <a:solidFill>
                  <a:schemeClr val="accent1"/>
                </a:solidFill>
                <a:latin typeface="+mn-lt"/>
              </a:rPr>
              <a:t>1</a:t>
            </a:r>
          </a:p>
          <a:p>
            <a:pPr marL="0" indent="0">
              <a:buNone/>
            </a:pPr>
            <a:endParaRPr lang="en-GB" sz="1400" dirty="0">
              <a:solidFill>
                <a:schemeClr val="accent1"/>
              </a:solidFill>
              <a:latin typeface="+mn-lt"/>
            </a:endParaRPr>
          </a:p>
          <a:p>
            <a:r>
              <a:rPr lang="en-GB" sz="1400" dirty="0">
                <a:solidFill>
                  <a:schemeClr val="accent1"/>
                </a:solidFill>
                <a:latin typeface="+mn-lt"/>
              </a:rPr>
              <a:t>  Until end-of-record set reached OR Match </a:t>
            </a:r>
            <a:r>
              <a:rPr lang="en-GB" sz="1400" dirty="0" smtClean="0">
                <a:solidFill>
                  <a:schemeClr val="accent1"/>
                </a:solidFill>
                <a:latin typeface="+mn-lt"/>
              </a:rPr>
              <a:t>== True</a:t>
            </a:r>
          </a:p>
          <a:p>
            <a:endParaRPr lang="en-GB" sz="1400" dirty="0">
              <a:solidFill>
                <a:schemeClr val="accent1"/>
              </a:solidFill>
              <a:latin typeface="+mn-lt"/>
            </a:endParaRPr>
          </a:p>
          <a:p>
            <a:pPr marL="0" indent="0">
              <a:buNone/>
            </a:pPr>
            <a:r>
              <a:rPr lang="en-GB" sz="1400" dirty="0">
                <a:solidFill>
                  <a:schemeClr val="accent1"/>
                </a:solidFill>
                <a:latin typeface="+mn-lt"/>
              </a:rPr>
              <a:t>  If Match == True</a:t>
            </a:r>
          </a:p>
          <a:p>
            <a:pPr marL="0" indent="0">
              <a:buNone/>
            </a:pPr>
            <a:r>
              <a:rPr lang="en-GB" sz="1400" dirty="0">
                <a:solidFill>
                  <a:schemeClr val="accent1"/>
                </a:solidFill>
                <a:latin typeface="+mn-lt"/>
              </a:rPr>
              <a:t>   Then print “Record found!”</a:t>
            </a:r>
          </a:p>
          <a:p>
            <a:pPr marL="0" indent="0">
              <a:buNone/>
            </a:pPr>
            <a:r>
              <a:rPr lang="en-GB" sz="1400" dirty="0">
                <a:latin typeface="+mn-lt"/>
              </a:rPr>
              <a:t>  Else print “Record not found”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Using the algorithm 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5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93447"/>
              </p:ext>
            </p:extLst>
          </p:nvPr>
        </p:nvGraphicFramePr>
        <p:xfrm>
          <a:off x="610808" y="4725144"/>
          <a:ext cx="7921632" cy="11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  <a:gridCol w="990204"/>
              </a:tblGrid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[1]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[2]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[3]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[4]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[5]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[6]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[7]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[8]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Cat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Dog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Sheep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Giraffe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Mouse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Elephant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Zebra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Cow</a:t>
                      </a:r>
                      <a:endParaRPr lang="en-GB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>
            <a:stCxn id="12" idx="2"/>
          </p:cNvCxnSpPr>
          <p:nvPr/>
        </p:nvCxnSpPr>
        <p:spPr>
          <a:xfrm>
            <a:off x="2662459" y="3713029"/>
            <a:ext cx="397373" cy="94010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95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Linear search algorithm </a:t>
            </a:r>
            <a:r>
              <a:rPr lang="en-US" sz="2800" dirty="0">
                <a:solidFill>
                  <a:srgbClr val="FFFFFF"/>
                </a:solidFill>
              </a:rPr>
              <a:t>–</a:t>
            </a:r>
            <a:r>
              <a:rPr lang="en-GB" sz="280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n-GB" sz="2800" dirty="0">
                <a:solidFill>
                  <a:schemeClr val="bg1"/>
                </a:solidFill>
                <a:latin typeface="+mn-lt"/>
              </a:rPr>
              <a:t>problems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975"/>
            <a:ext cx="7906147" cy="338415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How many times did we have to run the loop in the algorithm?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For a very large list, it is not efficient at all.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Next, we will look at the binary search algorithm which is more efficient than the linear search algorithm.</a:t>
            </a:r>
          </a:p>
        </p:txBody>
      </p:sp>
    </p:spTree>
    <p:extLst>
      <p:ext uri="{BB962C8B-B14F-4D97-AF65-F5344CB8AC3E}">
        <p14:creationId xmlns:p14="http://schemas.microsoft.com/office/powerpoint/2010/main" val="394409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To round things off…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975"/>
            <a:ext cx="7886700" cy="115190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/>
              <a:t>Now try the worksheet on following </a:t>
            </a:r>
            <a:r>
              <a:rPr lang="en-GB" sz="2800" dirty="0"/>
              <a:t>a linear search </a:t>
            </a:r>
            <a:r>
              <a:rPr lang="en-GB" sz="2800" dirty="0" smtClean="0"/>
              <a:t>algorithm.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20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Introduction to searching and sorting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199430"/>
            <a:ext cx="7886700" cy="280563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28650" y="1196752"/>
            <a:ext cx="78867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n-lt"/>
              </a:rPr>
              <a:t>In this set of four lessons we will be looking at the basics of </a:t>
            </a:r>
            <a:r>
              <a:rPr lang="en-GB" sz="2800" b="1" dirty="0" smtClean="0">
                <a:latin typeface="+mn-lt"/>
              </a:rPr>
              <a:t>searching</a:t>
            </a:r>
            <a:r>
              <a:rPr lang="en-GB" sz="2800" dirty="0" smtClean="0">
                <a:latin typeface="+mn-lt"/>
              </a:rPr>
              <a:t> and </a:t>
            </a:r>
            <a:r>
              <a:rPr lang="en-GB" sz="2800" b="1" dirty="0" smtClean="0">
                <a:latin typeface="+mn-lt"/>
              </a:rPr>
              <a:t>sorting</a:t>
            </a:r>
            <a:r>
              <a:rPr lang="en-GB" sz="2800" dirty="0" smtClean="0">
                <a:latin typeface="+mn-lt"/>
              </a:rPr>
              <a:t>.</a:t>
            </a:r>
          </a:p>
          <a:p>
            <a:endParaRPr lang="en-GB" sz="2800" dirty="0">
              <a:latin typeface="+mn-lt"/>
            </a:endParaRPr>
          </a:p>
          <a:p>
            <a:r>
              <a:rPr lang="en-GB" sz="2800" dirty="0" smtClean="0">
                <a:latin typeface="+mn-lt"/>
              </a:rPr>
              <a:t>Both of these techniques are heavily utilised in the processing of information and computers are used to automate each of these tasks.</a:t>
            </a:r>
            <a:endParaRPr lang="en-GB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76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What is meant by searching and sorting?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4086" y="1906063"/>
            <a:ext cx="7886700" cy="70533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581393"/>
              </p:ext>
            </p:extLst>
          </p:nvPr>
        </p:nvGraphicFramePr>
        <p:xfrm>
          <a:off x="628650" y="1700808"/>
          <a:ext cx="7882137" cy="2691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6023"/>
                <a:gridCol w="6186114"/>
              </a:tblGrid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Area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0579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Searching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The act of looking through a collection of data </a:t>
                      </a:r>
                      <a:r>
                        <a:rPr lang="en-GB" sz="2000" smtClean="0">
                          <a:solidFill>
                            <a:schemeClr val="tx1"/>
                          </a:solidFill>
                        </a:rPr>
                        <a:t>and locating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a specific item of interest.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579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Sorting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</a:rPr>
                        <a:t>The act of arranging a collection of data into an ordered fashion using one or more key fields to enforce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</a:rPr>
                        <a:t> the arranging of the data.</a:t>
                      </a:r>
                      <a:endParaRPr lang="en-GB" sz="20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339752" y="2390030"/>
            <a:ext cx="6048672" cy="822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339752" y="3429000"/>
            <a:ext cx="6048672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8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Four searching and sorting methods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4379846"/>
            <a:ext cx="7886700" cy="84935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dirty="0" smtClean="0"/>
              <a:t>There are many other ways of carrying out searching and sorting.</a:t>
            </a:r>
          </a:p>
          <a:p>
            <a:pPr marL="0" indent="0">
              <a:buNone/>
            </a:pPr>
            <a:r>
              <a:rPr lang="en-GB" sz="2800" dirty="0" smtClean="0"/>
              <a:t> </a:t>
            </a:r>
          </a:p>
          <a:p>
            <a:pPr marL="0" indent="0">
              <a:buNone/>
            </a:pPr>
            <a:endParaRPr lang="en-GB" sz="2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000298"/>
              </p:ext>
            </p:extLst>
          </p:nvPr>
        </p:nvGraphicFramePr>
        <p:xfrm>
          <a:off x="611188" y="1412776"/>
          <a:ext cx="7921625" cy="230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564"/>
                <a:gridCol w="1080120"/>
                <a:gridCol w="5112941"/>
              </a:tblGrid>
              <a:tr h="576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Searching</a:t>
                      </a:r>
                      <a:endParaRPr lang="en-GB" sz="2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Linear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>
                          <a:solidFill>
                            <a:schemeClr val="tx1"/>
                          </a:solidFill>
                        </a:rPr>
                        <a:t>Simplest form of searching.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Binary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More complex algorithm for searching data.</a:t>
                      </a:r>
                      <a:endParaRPr lang="en-GB" sz="1800" b="0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Sorting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Bubble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Simplest</a:t>
                      </a:r>
                      <a:r>
                        <a:rPr lang="en-GB" sz="1800" b="0" baseline="0" dirty="0" smtClean="0"/>
                        <a:t> form of sorting data.</a:t>
                      </a:r>
                      <a:endParaRPr lang="en-GB" sz="1800" b="0" dirty="0"/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76000">
                <a:tc vMerge="1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en-GB" sz="1800" b="1" dirty="0" smtClean="0">
                          <a:solidFill>
                            <a:schemeClr val="tx1"/>
                          </a:solidFill>
                        </a:rPr>
                        <a:t>Merge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More complex algorithm for sorting data.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99222" y="1556792"/>
            <a:ext cx="876634" cy="3240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03992" y="2125964"/>
            <a:ext cx="871864" cy="3309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403992" y="2666300"/>
            <a:ext cx="871864" cy="3240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2403992" y="3306076"/>
            <a:ext cx="871864" cy="3240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491880" y="1535102"/>
            <a:ext cx="3312368" cy="345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491880" y="2096852"/>
            <a:ext cx="4536504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91880" y="2708920"/>
            <a:ext cx="4536504" cy="324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491880" y="3306076"/>
            <a:ext cx="4536504" cy="3240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72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Objective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3578582611"/>
              </p:ext>
            </p:extLst>
          </p:nvPr>
        </p:nvGraphicFramePr>
        <p:xfrm>
          <a:off x="827584" y="1700808"/>
          <a:ext cx="7488832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Introduction to linear searching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975"/>
            <a:ext cx="7882136" cy="453628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The simplest type of search – a </a:t>
            </a:r>
            <a:r>
              <a:rPr lang="en-GB" sz="2400" b="1" dirty="0" smtClean="0"/>
              <a:t>linear</a:t>
            </a:r>
            <a:r>
              <a:rPr lang="en-GB" sz="2400" dirty="0" smtClean="0"/>
              <a:t> </a:t>
            </a:r>
            <a:r>
              <a:rPr lang="en-GB" sz="2400" b="1" dirty="0" smtClean="0"/>
              <a:t>search</a:t>
            </a:r>
            <a:r>
              <a:rPr lang="en-GB" sz="2400" dirty="0" smtClean="0"/>
              <a:t> – </a:t>
            </a:r>
            <a:r>
              <a:rPr lang="en-GB" sz="2400" dirty="0" smtClean="0"/>
              <a:t>is </a:t>
            </a:r>
            <a:r>
              <a:rPr lang="en-GB" sz="2400" dirty="0" smtClean="0"/>
              <a:t>defined as a search that looks through a list or collection of data one item at a time until the desired search object is located.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We </a:t>
            </a:r>
            <a:r>
              <a:rPr lang="en-GB" sz="2400" dirty="0" smtClean="0"/>
              <a:t>describe </a:t>
            </a:r>
            <a:r>
              <a:rPr lang="en-GB" sz="2400" dirty="0" smtClean="0"/>
              <a:t>this type of search using an </a:t>
            </a:r>
            <a:r>
              <a:rPr lang="en-GB" sz="2400" b="1" dirty="0" smtClean="0"/>
              <a:t>algorithm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i="1" dirty="0" smtClean="0"/>
              <a:t>simpler</a:t>
            </a:r>
            <a:r>
              <a:rPr lang="en-GB" sz="2400" dirty="0" smtClean="0"/>
              <a:t> the algorithm, the </a:t>
            </a:r>
            <a:r>
              <a:rPr lang="en-GB" sz="2400" u="sng" dirty="0" smtClean="0"/>
              <a:t>less</a:t>
            </a:r>
            <a:r>
              <a:rPr lang="en-GB" sz="2400" dirty="0" smtClean="0"/>
              <a:t> efficient the search or sort operation is likely to be </a:t>
            </a:r>
            <a:r>
              <a:rPr lang="en-GB" sz="2400" b="1" dirty="0" smtClean="0"/>
              <a:t>on very large numbers </a:t>
            </a:r>
            <a:r>
              <a:rPr lang="en-GB" sz="2400" dirty="0" smtClean="0"/>
              <a:t>of records.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6282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Examples that use searching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49" y="1207757"/>
            <a:ext cx="7904163" cy="121313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Let’s think about some typical situations where we may want to use computers to automate a search through a large amount of data.</a:t>
            </a:r>
            <a:endParaRPr lang="en-GB" sz="24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870113"/>
              </p:ext>
            </p:extLst>
          </p:nvPr>
        </p:nvGraphicFramePr>
        <p:xfrm>
          <a:off x="611188" y="2708920"/>
          <a:ext cx="7921624" cy="3096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3500"/>
                <a:gridCol w="3167904"/>
                <a:gridCol w="3580220"/>
              </a:tblGrid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Arial" panose="020B0604020202020204" pitchFamily="34" charset="0"/>
                        </a:rPr>
                        <a:t>Area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Item of interest</a:t>
                      </a:r>
                      <a:endParaRPr lang="en-GB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Possible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magnitude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2601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School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Look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for an individual student’s name in a set of student records. </a:t>
                      </a:r>
                      <a:endParaRPr lang="en-GB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Thousands of possible records in  large secondary school or </a:t>
                      </a:r>
                      <a:r>
                        <a:rPr lang="en-GB" sz="20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collee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601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Banking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Look for a customer’s account number using a bank’s database.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endParaRPr lang="en-GB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of thousands or even millions of records for a well-known national UK bank.</a:t>
                      </a:r>
                      <a:endParaRPr lang="en-GB" sz="2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04048" y="3429000"/>
            <a:ext cx="33763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004048" y="4725144"/>
            <a:ext cx="3376364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58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Linear searching video</a:t>
            </a:r>
          </a:p>
        </p:txBody>
      </p:sp>
      <p:sp>
        <p:nvSpPr>
          <p:cNvPr id="2" name="Rectangle 1"/>
          <p:cNvSpPr/>
          <p:nvPr/>
        </p:nvSpPr>
        <p:spPr>
          <a:xfrm>
            <a:off x="611188" y="3039343"/>
            <a:ext cx="790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+mn-lt"/>
                <a:hlinkClick r:id="rId3"/>
              </a:rPr>
              <a:t>youtube.com/</a:t>
            </a:r>
            <a:r>
              <a:rPr lang="en-GB" sz="2400" dirty="0" err="1" smtClean="0">
                <a:latin typeface="+mn-lt"/>
                <a:hlinkClick r:id="rId3"/>
              </a:rPr>
              <a:t>watch?v</a:t>
            </a:r>
            <a:r>
              <a:rPr lang="en-GB" sz="2400" dirty="0" smtClean="0">
                <a:latin typeface="+mn-lt"/>
                <a:hlinkClick r:id="rId3"/>
              </a:rPr>
              <a:t>=JQhciTuD3E8&amp;nohtml5=False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658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</a:rPr>
              <a:t>Linear search algorithm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11560" y="1196752"/>
            <a:ext cx="7903790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 smtClean="0"/>
              <a:t>  Input ‘Search term’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Match = False, Record number &lt;- 1</a:t>
            </a:r>
          </a:p>
          <a:p>
            <a:pPr marL="0" indent="0">
              <a:buNone/>
            </a:pPr>
            <a:r>
              <a:rPr lang="en-GB" sz="2400" dirty="0" smtClean="0"/>
              <a:t>  Do</a:t>
            </a:r>
          </a:p>
          <a:p>
            <a:pPr marL="0" indent="0">
              <a:buNone/>
            </a:pPr>
            <a:r>
              <a:rPr lang="en-GB" sz="2400" dirty="0" smtClean="0"/>
              <a:t>    Compare Current record with Search term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If matched then Match = True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 Record number &lt;- Record number + 1</a:t>
            </a:r>
          </a:p>
          <a:p>
            <a:pPr marL="0" indent="0">
              <a:buNone/>
            </a:pPr>
            <a:r>
              <a:rPr lang="en-GB" sz="2400" dirty="0" smtClean="0"/>
              <a:t>  Until end-of-record set reached OR Match == True</a:t>
            </a:r>
          </a:p>
          <a:p>
            <a:pPr marL="0" indent="0">
              <a:buNone/>
            </a:pPr>
            <a:r>
              <a:rPr lang="en-GB" sz="2400" dirty="0" smtClean="0"/>
              <a:t>  If Match == True</a:t>
            </a:r>
          </a:p>
          <a:p>
            <a:pPr marL="0" indent="0">
              <a:buNone/>
            </a:pPr>
            <a:r>
              <a:rPr lang="en-GB" sz="2400" dirty="0" smtClean="0"/>
              <a:t>   Then print “Record found!”</a:t>
            </a:r>
          </a:p>
          <a:p>
            <a:pPr marL="0" indent="0">
              <a:buNone/>
            </a:pPr>
            <a:r>
              <a:rPr lang="en-GB" sz="2400" dirty="0" smtClean="0"/>
              <a:t>  Else print “Record not found”</a:t>
            </a: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3916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1977</TotalTime>
  <Words>1074</Words>
  <Application>Microsoft Office PowerPoint</Application>
  <PresentationFormat>On-screen Show (4:3)</PresentationFormat>
  <Paragraphs>247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2016-05-20T15:09:41Z</cp:lastPrinted>
  <dcterms:created xsi:type="dcterms:W3CDTF">2015-10-06T11:34:12Z</dcterms:created>
  <dcterms:modified xsi:type="dcterms:W3CDTF">2016-05-20T15:15:07Z</dcterms:modified>
</cp:coreProperties>
</file>