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5" clrIdx="0"/>
  <p:cmAuthor id="1" name="Helen Kennedy" initials="HK" lastIdx="2" clrIdx="1"/>
  <p:cmAuthor id="2" name="Karl Boucher" initials="KB"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9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86877" autoAdjust="0"/>
  </p:normalViewPr>
  <p:slideViewPr>
    <p:cSldViewPr showGuides="1">
      <p:cViewPr>
        <p:scale>
          <a:sx n="71" d="100"/>
          <a:sy n="71" d="100"/>
        </p:scale>
        <p:origin x="-438" y="-66"/>
      </p:cViewPr>
      <p:guideLst>
        <p:guide orient="horz" pos="754"/>
        <p:guide pos="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F22A4-A35E-42B1-921E-9D401F34EC57}" type="doc">
      <dgm:prSet loTypeId="urn:microsoft.com/office/officeart/2009/layout/CircleArrowProcess" loCatId="cycle" qsTypeId="urn:microsoft.com/office/officeart/2005/8/quickstyle/simple1" qsCatId="simple" csTypeId="urn:microsoft.com/office/officeart/2005/8/colors/accent1_5" csCatId="accent1" phldr="1"/>
      <dgm:spPr/>
      <dgm:t>
        <a:bodyPr/>
        <a:lstStyle/>
        <a:p>
          <a:endParaRPr lang="en-GB"/>
        </a:p>
      </dgm:t>
    </dgm:pt>
    <dgm:pt modelId="{E9CA85A4-E6D3-48A3-B740-5AB2489DE156}">
      <dgm:prSet phldrT="[Text]" custT="1"/>
      <dgm:spPr/>
      <dgm:t>
        <a:bodyPr/>
        <a:lstStyle/>
        <a:p>
          <a:pPr rtl="0"/>
          <a:r>
            <a:rPr lang="en-GB" sz="2000" dirty="0" smtClean="0"/>
            <a:t>Understand the term abstraction.</a:t>
          </a:r>
          <a:endParaRPr lang="en-GB" sz="2000" dirty="0"/>
        </a:p>
      </dgm:t>
    </dgm:pt>
    <dgm:pt modelId="{2C59DB7C-3FCC-4840-BA58-A8FB4F3DB731}" type="parTrans" cxnId="{95531D00-03B6-4BFA-BB95-A84B38ED21F2}">
      <dgm:prSet/>
      <dgm:spPr/>
      <dgm:t>
        <a:bodyPr/>
        <a:lstStyle/>
        <a:p>
          <a:endParaRPr lang="en-GB"/>
        </a:p>
      </dgm:t>
    </dgm:pt>
    <dgm:pt modelId="{EFF3866B-1701-4FE1-9C6E-55B7A495E284}" type="sibTrans" cxnId="{95531D00-03B6-4BFA-BB95-A84B38ED21F2}">
      <dgm:prSet/>
      <dgm:spPr/>
      <dgm:t>
        <a:bodyPr/>
        <a:lstStyle/>
        <a:p>
          <a:endParaRPr lang="en-GB"/>
        </a:p>
      </dgm:t>
    </dgm:pt>
    <dgm:pt modelId="{25DD1472-7DD5-42FA-8694-F26170F8C5EB}">
      <dgm:prSet phldrT="[Text]" custT="1"/>
      <dgm:spPr/>
      <dgm:t>
        <a:bodyPr/>
        <a:lstStyle/>
        <a:p>
          <a:pPr rtl="0"/>
          <a:r>
            <a:rPr lang="en-GB" sz="2000" dirty="0" smtClean="0"/>
            <a:t>Be able to explain the term abstraction.</a:t>
          </a:r>
          <a:endParaRPr lang="en-GB" sz="2000" dirty="0"/>
        </a:p>
      </dgm:t>
    </dgm:pt>
    <dgm:pt modelId="{737B8DAD-D7E1-4699-A7D9-27B9137CACCC}" type="parTrans" cxnId="{CE29DB21-7F67-4314-9E18-82515EF67B49}">
      <dgm:prSet/>
      <dgm:spPr/>
      <dgm:t>
        <a:bodyPr/>
        <a:lstStyle/>
        <a:p>
          <a:endParaRPr lang="en-GB"/>
        </a:p>
      </dgm:t>
    </dgm:pt>
    <dgm:pt modelId="{B5E4666D-6D2E-418D-8227-E5377E0415DF}" type="sibTrans" cxnId="{CE29DB21-7F67-4314-9E18-82515EF67B49}">
      <dgm:prSet/>
      <dgm:spPr/>
      <dgm:t>
        <a:bodyPr/>
        <a:lstStyle/>
        <a:p>
          <a:endParaRPr lang="en-GB"/>
        </a:p>
      </dgm:t>
    </dgm:pt>
    <dgm:pt modelId="{7919CE9B-787D-420E-AFDF-DF038DAB1DA8}">
      <dgm:prSet phldrT="[Text]" custT="1"/>
      <dgm:spPr/>
      <dgm:t>
        <a:bodyPr/>
        <a:lstStyle/>
        <a:p>
          <a:pPr rtl="0"/>
          <a:r>
            <a:rPr lang="en-GB" sz="2000" dirty="0" smtClean="0"/>
            <a:t>Be able to apply abstraction to problems.</a:t>
          </a:r>
          <a:endParaRPr lang="en-GB" sz="2000" dirty="0"/>
        </a:p>
      </dgm:t>
    </dgm:pt>
    <dgm:pt modelId="{ABD34BE5-EF45-47AF-8FD0-84E9E14D024E}" type="parTrans" cxnId="{6CD73074-A078-426A-971D-E6F27186053D}">
      <dgm:prSet/>
      <dgm:spPr/>
      <dgm:t>
        <a:bodyPr/>
        <a:lstStyle/>
        <a:p>
          <a:endParaRPr lang="en-GB"/>
        </a:p>
      </dgm:t>
    </dgm:pt>
    <dgm:pt modelId="{1DDE2443-7A5B-4232-9B3D-4796E022DCBD}" type="sibTrans" cxnId="{6CD73074-A078-426A-971D-E6F27186053D}">
      <dgm:prSet/>
      <dgm:spPr/>
      <dgm:t>
        <a:bodyPr/>
        <a:lstStyle/>
        <a:p>
          <a:endParaRPr lang="en-GB"/>
        </a:p>
      </dgm:t>
    </dgm:pt>
    <dgm:pt modelId="{06CB08F1-1872-4DD7-BC3E-8CC37198B73A}" type="pres">
      <dgm:prSet presAssocID="{F87F22A4-A35E-42B1-921E-9D401F34EC57}" presName="Name0" presStyleCnt="0">
        <dgm:presLayoutVars>
          <dgm:chMax val="7"/>
          <dgm:chPref val="7"/>
          <dgm:dir/>
          <dgm:animLvl val="lvl"/>
        </dgm:presLayoutVars>
      </dgm:prSet>
      <dgm:spPr/>
      <dgm:t>
        <a:bodyPr/>
        <a:lstStyle/>
        <a:p>
          <a:endParaRPr lang="en-GB"/>
        </a:p>
      </dgm:t>
    </dgm:pt>
    <dgm:pt modelId="{F71DFCBB-4C9B-4D64-9922-03B6B45E4564}" type="pres">
      <dgm:prSet presAssocID="{E9CA85A4-E6D3-48A3-B740-5AB2489DE156}" presName="Accent1" presStyleCnt="0"/>
      <dgm:spPr/>
    </dgm:pt>
    <dgm:pt modelId="{939FCBA8-2F89-4D07-8E71-090EB9025915}" type="pres">
      <dgm:prSet presAssocID="{E9CA85A4-E6D3-48A3-B740-5AB2489DE156}" presName="Accent" presStyleLbl="node1" presStyleIdx="0" presStyleCnt="3" custScaleX="187732"/>
      <dgm:spPr/>
    </dgm:pt>
    <dgm:pt modelId="{7C622683-F718-4DBD-9680-E6312A3B7B06}" type="pres">
      <dgm:prSet presAssocID="{E9CA85A4-E6D3-48A3-B740-5AB2489DE156}" presName="Parent1" presStyleLbl="revTx" presStyleIdx="0" presStyleCnt="3" custScaleX="208542" custLinFactNeighborX="5578" custLinFactNeighborY="-23143">
        <dgm:presLayoutVars>
          <dgm:chMax val="1"/>
          <dgm:chPref val="1"/>
          <dgm:bulletEnabled val="1"/>
        </dgm:presLayoutVars>
      </dgm:prSet>
      <dgm:spPr/>
      <dgm:t>
        <a:bodyPr/>
        <a:lstStyle/>
        <a:p>
          <a:endParaRPr lang="en-GB"/>
        </a:p>
      </dgm:t>
    </dgm:pt>
    <dgm:pt modelId="{8A2C2B8A-BEF9-4007-A628-52AC19F0D91C}" type="pres">
      <dgm:prSet presAssocID="{25DD1472-7DD5-42FA-8694-F26170F8C5EB}" presName="Accent2" presStyleCnt="0"/>
      <dgm:spPr/>
    </dgm:pt>
    <dgm:pt modelId="{841DC263-0B03-417E-815C-D7B02EA1CF2C}" type="pres">
      <dgm:prSet presAssocID="{25DD1472-7DD5-42FA-8694-F26170F8C5EB}" presName="Accent" presStyleLbl="node1" presStyleIdx="1" presStyleCnt="3" custScaleX="221410"/>
      <dgm:spPr/>
    </dgm:pt>
    <dgm:pt modelId="{F5CC4046-AFD3-4D54-AF14-80FFE4212712}" type="pres">
      <dgm:prSet presAssocID="{25DD1472-7DD5-42FA-8694-F26170F8C5EB}" presName="Parent2" presStyleLbl="revTx" presStyleIdx="1" presStyleCnt="3" custScaleX="193967" custLinFactNeighborX="-42729" custLinFactNeighborY="-6838">
        <dgm:presLayoutVars>
          <dgm:chMax val="1"/>
          <dgm:chPref val="1"/>
          <dgm:bulletEnabled val="1"/>
        </dgm:presLayoutVars>
      </dgm:prSet>
      <dgm:spPr/>
      <dgm:t>
        <a:bodyPr/>
        <a:lstStyle/>
        <a:p>
          <a:endParaRPr lang="en-GB"/>
        </a:p>
      </dgm:t>
    </dgm:pt>
    <dgm:pt modelId="{EBCFD160-0392-4958-A722-39EDF8BA3737}" type="pres">
      <dgm:prSet presAssocID="{7919CE9B-787D-420E-AFDF-DF038DAB1DA8}" presName="Accent3" presStyleCnt="0"/>
      <dgm:spPr/>
    </dgm:pt>
    <dgm:pt modelId="{747A7AA4-BC63-4C34-9B7B-9F368F9A902F}" type="pres">
      <dgm:prSet presAssocID="{7919CE9B-787D-420E-AFDF-DF038DAB1DA8}" presName="Accent" presStyleLbl="node1" presStyleIdx="2" presStyleCnt="3" custScaleX="204953"/>
      <dgm:spPr/>
    </dgm:pt>
    <dgm:pt modelId="{3A313FAE-5CF8-4336-82F8-3062C32C2D18}" type="pres">
      <dgm:prSet presAssocID="{7919CE9B-787D-420E-AFDF-DF038DAB1DA8}" presName="Parent3" presStyleLbl="revTx" presStyleIdx="2" presStyleCnt="3" custScaleX="218752" custLinFactNeighborX="15787" custLinFactNeighborY="-1517">
        <dgm:presLayoutVars>
          <dgm:chMax val="1"/>
          <dgm:chPref val="1"/>
          <dgm:bulletEnabled val="1"/>
        </dgm:presLayoutVars>
      </dgm:prSet>
      <dgm:spPr/>
      <dgm:t>
        <a:bodyPr/>
        <a:lstStyle/>
        <a:p>
          <a:endParaRPr lang="en-GB"/>
        </a:p>
      </dgm:t>
    </dgm:pt>
  </dgm:ptLst>
  <dgm:cxnLst>
    <dgm:cxn modelId="{91024649-4E87-459C-B64E-48A03AB26A93}" type="presOf" srcId="{7919CE9B-787D-420E-AFDF-DF038DAB1DA8}" destId="{3A313FAE-5CF8-4336-82F8-3062C32C2D18}" srcOrd="0" destOrd="0" presId="urn:microsoft.com/office/officeart/2009/layout/CircleArrowProcess"/>
    <dgm:cxn modelId="{64E189CA-495D-43E9-9D57-4157D927A31B}" type="presOf" srcId="{25DD1472-7DD5-42FA-8694-F26170F8C5EB}" destId="{F5CC4046-AFD3-4D54-AF14-80FFE4212712}" srcOrd="0" destOrd="0" presId="urn:microsoft.com/office/officeart/2009/layout/CircleArrowProcess"/>
    <dgm:cxn modelId="{95531D00-03B6-4BFA-BB95-A84B38ED21F2}" srcId="{F87F22A4-A35E-42B1-921E-9D401F34EC57}" destId="{E9CA85A4-E6D3-48A3-B740-5AB2489DE156}" srcOrd="0" destOrd="0" parTransId="{2C59DB7C-3FCC-4840-BA58-A8FB4F3DB731}" sibTransId="{EFF3866B-1701-4FE1-9C6E-55B7A495E284}"/>
    <dgm:cxn modelId="{B41FAC61-06CA-4F83-AEE6-7B9146D2EDFD}" type="presOf" srcId="{F87F22A4-A35E-42B1-921E-9D401F34EC57}" destId="{06CB08F1-1872-4DD7-BC3E-8CC37198B73A}" srcOrd="0" destOrd="0" presId="urn:microsoft.com/office/officeart/2009/layout/CircleArrowProcess"/>
    <dgm:cxn modelId="{6CD73074-A078-426A-971D-E6F27186053D}" srcId="{F87F22A4-A35E-42B1-921E-9D401F34EC57}" destId="{7919CE9B-787D-420E-AFDF-DF038DAB1DA8}" srcOrd="2" destOrd="0" parTransId="{ABD34BE5-EF45-47AF-8FD0-84E9E14D024E}" sibTransId="{1DDE2443-7A5B-4232-9B3D-4796E022DCBD}"/>
    <dgm:cxn modelId="{57E34843-5656-41D5-9AC1-2284C9373647}" type="presOf" srcId="{E9CA85A4-E6D3-48A3-B740-5AB2489DE156}" destId="{7C622683-F718-4DBD-9680-E6312A3B7B06}" srcOrd="0" destOrd="0" presId="urn:microsoft.com/office/officeart/2009/layout/CircleArrowProcess"/>
    <dgm:cxn modelId="{CE29DB21-7F67-4314-9E18-82515EF67B49}" srcId="{F87F22A4-A35E-42B1-921E-9D401F34EC57}" destId="{25DD1472-7DD5-42FA-8694-F26170F8C5EB}" srcOrd="1" destOrd="0" parTransId="{737B8DAD-D7E1-4699-A7D9-27B9137CACCC}" sibTransId="{B5E4666D-6D2E-418D-8227-E5377E0415DF}"/>
    <dgm:cxn modelId="{34EDEF5D-A9F4-4681-B68E-36FF134C1377}" type="presParOf" srcId="{06CB08F1-1872-4DD7-BC3E-8CC37198B73A}" destId="{F71DFCBB-4C9B-4D64-9922-03B6B45E4564}" srcOrd="0" destOrd="0" presId="urn:microsoft.com/office/officeart/2009/layout/CircleArrowProcess"/>
    <dgm:cxn modelId="{B75B3E8A-BCD2-4E16-BBCF-68DE4EC1789A}" type="presParOf" srcId="{F71DFCBB-4C9B-4D64-9922-03B6B45E4564}" destId="{939FCBA8-2F89-4D07-8E71-090EB9025915}" srcOrd="0" destOrd="0" presId="urn:microsoft.com/office/officeart/2009/layout/CircleArrowProcess"/>
    <dgm:cxn modelId="{7B821E23-1CD3-4130-BAFF-2BA7A567AAD2}" type="presParOf" srcId="{06CB08F1-1872-4DD7-BC3E-8CC37198B73A}" destId="{7C622683-F718-4DBD-9680-E6312A3B7B06}" srcOrd="1" destOrd="0" presId="urn:microsoft.com/office/officeart/2009/layout/CircleArrowProcess"/>
    <dgm:cxn modelId="{E2CA6140-EF66-4493-8989-F9FC76CEAE33}" type="presParOf" srcId="{06CB08F1-1872-4DD7-BC3E-8CC37198B73A}" destId="{8A2C2B8A-BEF9-4007-A628-52AC19F0D91C}" srcOrd="2" destOrd="0" presId="urn:microsoft.com/office/officeart/2009/layout/CircleArrowProcess"/>
    <dgm:cxn modelId="{EFACAA63-1661-4EFE-B0AD-AA65DC87F106}" type="presParOf" srcId="{8A2C2B8A-BEF9-4007-A628-52AC19F0D91C}" destId="{841DC263-0B03-417E-815C-D7B02EA1CF2C}" srcOrd="0" destOrd="0" presId="urn:microsoft.com/office/officeart/2009/layout/CircleArrowProcess"/>
    <dgm:cxn modelId="{E3AFB167-B34A-4A5D-ACB7-C75E47655910}" type="presParOf" srcId="{06CB08F1-1872-4DD7-BC3E-8CC37198B73A}" destId="{F5CC4046-AFD3-4D54-AF14-80FFE4212712}" srcOrd="3" destOrd="0" presId="urn:microsoft.com/office/officeart/2009/layout/CircleArrowProcess"/>
    <dgm:cxn modelId="{976A9DB9-785D-4CA9-81D5-F1B9C802D751}" type="presParOf" srcId="{06CB08F1-1872-4DD7-BC3E-8CC37198B73A}" destId="{EBCFD160-0392-4958-A722-39EDF8BA3737}" srcOrd="4" destOrd="0" presId="urn:microsoft.com/office/officeart/2009/layout/CircleArrowProcess"/>
    <dgm:cxn modelId="{4504A82E-7E8A-43EA-B6B1-05FC16DBA09D}" type="presParOf" srcId="{EBCFD160-0392-4958-A722-39EDF8BA3737}" destId="{747A7AA4-BC63-4C34-9B7B-9F368F9A902F}" srcOrd="0" destOrd="0" presId="urn:microsoft.com/office/officeart/2009/layout/CircleArrowProcess"/>
    <dgm:cxn modelId="{28EA340A-BDBB-4BD7-A194-16AB3B1DDC4F}" type="presParOf" srcId="{06CB08F1-1872-4DD7-BC3E-8CC37198B73A}" destId="{3A313FAE-5CF8-4336-82F8-3062C32C2D18}"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CBA8-2F89-4D07-8E71-090EB9025915}">
      <dsp:nvSpPr>
        <dsp:cNvPr id="0" name=""/>
        <dsp:cNvSpPr/>
      </dsp:nvSpPr>
      <dsp:spPr>
        <a:xfrm>
          <a:off x="2008278" y="0"/>
          <a:ext cx="4554671" cy="2426525"/>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622683-F718-4DBD-9680-E6312A3B7B06}">
      <dsp:nvSpPr>
        <dsp:cNvPr id="0" name=""/>
        <dsp:cNvSpPr/>
      </dsp:nvSpPr>
      <dsp:spPr>
        <a:xfrm>
          <a:off x="2952332" y="720083"/>
          <a:ext cx="2811497"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smtClean="0"/>
            <a:t>Understand the term abstraction.</a:t>
          </a:r>
          <a:endParaRPr lang="en-GB" sz="2000" kern="1200" dirty="0"/>
        </a:p>
      </dsp:txBody>
      <dsp:txXfrm>
        <a:off x="2952332" y="720083"/>
        <a:ext cx="2811497" cy="673922"/>
      </dsp:txXfrm>
    </dsp:sp>
    <dsp:sp modelId="{841DC263-0B03-417E-815C-D7B02EA1CF2C}">
      <dsp:nvSpPr>
        <dsp:cNvPr id="0" name=""/>
        <dsp:cNvSpPr/>
      </dsp:nvSpPr>
      <dsp:spPr>
        <a:xfrm>
          <a:off x="925881" y="1394218"/>
          <a:ext cx="5371752" cy="2426525"/>
        </a:xfrm>
        <a:prstGeom prst="leftCircularArrow">
          <a:avLst>
            <a:gd name="adj1" fmla="val 10980"/>
            <a:gd name="adj2" fmla="val 1142322"/>
            <a:gd name="adj3" fmla="val 6300000"/>
            <a:gd name="adj4" fmla="val 18900000"/>
            <a:gd name="adj5" fmla="val 12500"/>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CC4046-AFD3-4D54-AF14-80FFE4212712}">
      <dsp:nvSpPr>
        <dsp:cNvPr id="0" name=""/>
        <dsp:cNvSpPr/>
      </dsp:nvSpPr>
      <dsp:spPr>
        <a:xfrm>
          <a:off x="1728198" y="2232250"/>
          <a:ext cx="2615001"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smtClean="0"/>
            <a:t>Be able to explain the term abstraction.</a:t>
          </a:r>
          <a:endParaRPr lang="en-GB" sz="2000" kern="1200" dirty="0"/>
        </a:p>
      </dsp:txBody>
      <dsp:txXfrm>
        <a:off x="1728198" y="2232250"/>
        <a:ext cx="2615001" cy="673922"/>
      </dsp:txXfrm>
    </dsp:sp>
    <dsp:sp modelId="{747A7AA4-BC63-4C34-9B7B-9F368F9A902F}">
      <dsp:nvSpPr>
        <dsp:cNvPr id="0" name=""/>
        <dsp:cNvSpPr/>
      </dsp:nvSpPr>
      <dsp:spPr>
        <a:xfrm>
          <a:off x="2151371" y="2955280"/>
          <a:ext cx="4272130" cy="2085279"/>
        </a:xfrm>
        <a:prstGeom prst="blockArc">
          <a:avLst>
            <a:gd name="adj1" fmla="val 13500000"/>
            <a:gd name="adj2" fmla="val 108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313FAE-5CF8-4336-82F8-3062C32C2D18}">
      <dsp:nvSpPr>
        <dsp:cNvPr id="0" name=""/>
        <dsp:cNvSpPr/>
      </dsp:nvSpPr>
      <dsp:spPr>
        <a:xfrm>
          <a:off x="3024332" y="3672409"/>
          <a:ext cx="2949145" cy="67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GB" sz="2000" kern="1200" dirty="0" smtClean="0"/>
            <a:t>Be able to apply abstraction to problems.</a:t>
          </a:r>
          <a:endParaRPr lang="en-GB" sz="2000" kern="1200" dirty="0"/>
        </a:p>
      </dsp:txBody>
      <dsp:txXfrm>
        <a:off x="3024332" y="3672409"/>
        <a:ext cx="2949145" cy="673922"/>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EEDE916A-3CDE-46DB-AFFB-7B794A0CE92E}" type="datetimeFigureOut">
              <a:rPr lang="en-GB" smtClean="0"/>
              <a:pPr/>
              <a:t>20/05/2016</a:t>
            </a:fld>
            <a:endParaRPr lang="en-GB"/>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2AD8875D-9A4A-4916-AA64-C4BD54005E27}" type="slidenum">
              <a:rPr lang="en-GB" smtClean="0"/>
              <a:pPr/>
              <a:t>‹#›</a:t>
            </a:fld>
            <a:endParaRPr lang="en-GB"/>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20/05/2016</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pPr lvl="0"/>
            <a:endParaRPr lang="en-GB" noProof="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a:p>
        </p:txBody>
      </p:sp>
    </p:spTree>
    <p:extLst>
      <p:ext uri="{BB962C8B-B14F-4D97-AF65-F5344CB8AC3E}">
        <p14:creationId xmlns:p14="http://schemas.microsoft.com/office/powerpoint/2010/main" val="211657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After</a:t>
            </a:r>
            <a:r>
              <a:rPr lang="en-GB" baseline="0" dirty="0" smtClean="0"/>
              <a:t> clicking on ‘Start’ the rectangle above will start to turn purple – it has been set to 3 minutes.</a:t>
            </a:r>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a:t>
            </a:fld>
            <a:endParaRPr lang="en-GB"/>
          </a:p>
        </p:txBody>
      </p:sp>
    </p:spTree>
    <p:extLst>
      <p:ext uri="{BB962C8B-B14F-4D97-AF65-F5344CB8AC3E}">
        <p14:creationId xmlns:p14="http://schemas.microsoft.com/office/powerpoint/2010/main" val="1848913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would</a:t>
            </a:r>
            <a:r>
              <a:rPr lang="en-GB" baseline="0" dirty="0" smtClean="0"/>
              <a:t> be a good idea to have a map of the school </a:t>
            </a:r>
            <a:r>
              <a:rPr lang="en-GB" baseline="0" smtClean="0"/>
              <a:t>available</a:t>
            </a:r>
            <a:r>
              <a:rPr lang="en-GB" baseline="0" smtClean="0"/>
              <a:t>.</a:t>
            </a:r>
            <a:endParaRPr lang="en-GB" baseline="0" dirty="0" smtClean="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a:p>
        </p:txBody>
      </p:sp>
    </p:spTree>
    <p:extLst>
      <p:ext uri="{BB962C8B-B14F-4D97-AF65-F5344CB8AC3E}">
        <p14:creationId xmlns:p14="http://schemas.microsoft.com/office/powerpoint/2010/main" val="2690006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a:t>This activity is based on ‘Knight’s Tour’, made available under a Creative Commons licence (Attribution </a:t>
            </a:r>
            <a:r>
              <a:rPr lang="en-GB" sz="1000" dirty="0" err="1"/>
              <a:t>NonCommercial</a:t>
            </a:r>
            <a:r>
              <a:rPr lang="en-GB" sz="1000" dirty="0"/>
              <a:t> </a:t>
            </a:r>
            <a:r>
              <a:rPr lang="en-GB" sz="1000" dirty="0" err="1"/>
              <a:t>ShareAlike</a:t>
            </a:r>
            <a:r>
              <a:rPr lang="en-GB" sz="1000" dirty="0"/>
              <a:t> - "CC BY-NC-SA“) on  http://teachinglondoncomputing.org . This license lets others remix, tweak, and build upon a work non-commercially, as long as they credit the original author and license their new creations under the identical terms. Others can download and redistribute this work just like the by-</a:t>
            </a:r>
            <a:r>
              <a:rPr lang="en-GB" sz="1000" dirty="0" err="1"/>
              <a:t>nc</a:t>
            </a:r>
            <a:r>
              <a:rPr lang="en-GB" sz="1000" dirty="0"/>
              <a:t>-</a:t>
            </a:r>
            <a:r>
              <a:rPr lang="en-GB" sz="1000" dirty="0" err="1"/>
              <a:t>nd</a:t>
            </a:r>
            <a:r>
              <a:rPr lang="en-GB" sz="1000" dirty="0"/>
              <a:t> license, but they can also translate, make remixes, and produce new stories based on the work. All new work based on the original will carry the same license, so any derivatives will also be non-commercial in nature.</a:t>
            </a: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9</a:t>
            </a:fld>
            <a:endParaRPr lang="en-GB"/>
          </a:p>
        </p:txBody>
      </p:sp>
    </p:spTree>
    <p:extLst>
      <p:ext uri="{BB962C8B-B14F-4D97-AF65-F5344CB8AC3E}">
        <p14:creationId xmlns:p14="http://schemas.microsoft.com/office/powerpoint/2010/main" val="2690006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a:t>This activity is based on ‘Knight’s Tour’, made available under a Creative Commons licence (Attribution </a:t>
            </a:r>
            <a:r>
              <a:rPr lang="en-GB" sz="1000" dirty="0" err="1"/>
              <a:t>NonCommercial</a:t>
            </a:r>
            <a:r>
              <a:rPr lang="en-GB" sz="1000" dirty="0"/>
              <a:t> </a:t>
            </a:r>
            <a:r>
              <a:rPr lang="en-GB" sz="1000" dirty="0" err="1"/>
              <a:t>ShareAlike</a:t>
            </a:r>
            <a:r>
              <a:rPr lang="en-GB" sz="1000" dirty="0"/>
              <a:t> - "CC BY-NC-SA“) on  http://teachinglondoncomputing.org . This license lets others remix, tweak, and build upon a work non-commercially, as long as they credit the original author and license their new creations under the identical terms. Others can download and redistribute this work just like the by-</a:t>
            </a:r>
            <a:r>
              <a:rPr lang="en-GB" sz="1000" dirty="0" err="1"/>
              <a:t>nc</a:t>
            </a:r>
            <a:r>
              <a:rPr lang="en-GB" sz="1000" dirty="0"/>
              <a:t>-</a:t>
            </a:r>
            <a:r>
              <a:rPr lang="en-GB" sz="1000" dirty="0" err="1"/>
              <a:t>nd</a:t>
            </a:r>
            <a:r>
              <a:rPr lang="en-GB" sz="1000" dirty="0"/>
              <a:t> license, but they can also translate, make remixes, and produce new stories based on the work. All new work based on the original will carry the same license, so any derivatives will also be non-commercial in nature.</a:t>
            </a: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10</a:t>
            </a:fld>
            <a:endParaRPr lang="en-GB"/>
          </a:p>
        </p:txBody>
      </p:sp>
    </p:spTree>
    <p:extLst>
      <p:ext uri="{BB962C8B-B14F-4D97-AF65-F5344CB8AC3E}">
        <p14:creationId xmlns:p14="http://schemas.microsoft.com/office/powerpoint/2010/main" val="2690006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a:t>This activity is based on ‘Knight’s Tour’, made available under a Creative Commons licence (Attribution </a:t>
            </a:r>
            <a:r>
              <a:rPr lang="en-GB" sz="1000" dirty="0" err="1"/>
              <a:t>NonCommercial</a:t>
            </a:r>
            <a:r>
              <a:rPr lang="en-GB" sz="1000" dirty="0"/>
              <a:t> </a:t>
            </a:r>
            <a:r>
              <a:rPr lang="en-GB" sz="1000" dirty="0" err="1"/>
              <a:t>ShareAlike</a:t>
            </a:r>
            <a:r>
              <a:rPr lang="en-GB" sz="1000" dirty="0"/>
              <a:t> - "CC BY-NC-SA“) on  http://teachinglondoncomputing.org . This license lets others remix, tweak, and build upon a work non-commercially, as long as they credit the original author and license their new creations under the identical terms. Others can download and redistribute this work just like the by-</a:t>
            </a:r>
            <a:r>
              <a:rPr lang="en-GB" sz="1000" dirty="0" err="1"/>
              <a:t>nc</a:t>
            </a:r>
            <a:r>
              <a:rPr lang="en-GB" sz="1000" dirty="0"/>
              <a:t>-</a:t>
            </a:r>
            <a:r>
              <a:rPr lang="en-GB" sz="1000" dirty="0" err="1"/>
              <a:t>nd</a:t>
            </a:r>
            <a:r>
              <a:rPr lang="en-GB" sz="1000" dirty="0"/>
              <a:t> license, but they can also translate, make remixes, and produce new stories based on the work. All new work based on the original will carry the same license, so any derivatives will also be non-commercial in nature.</a:t>
            </a:r>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11</a:t>
            </a:fld>
            <a:endParaRPr lang="en-GB"/>
          </a:p>
        </p:txBody>
      </p:sp>
    </p:spTree>
    <p:extLst>
      <p:ext uri="{BB962C8B-B14F-4D97-AF65-F5344CB8AC3E}">
        <p14:creationId xmlns:p14="http://schemas.microsoft.com/office/powerpoint/2010/main" val="2690006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could </a:t>
            </a:r>
            <a:r>
              <a:rPr lang="en-GB" smtClean="0"/>
              <a:t>be homework.</a:t>
            </a:r>
            <a:endParaRPr lang="en-GB"/>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13</a:t>
            </a:fld>
            <a:endParaRPr lang="en-GB"/>
          </a:p>
        </p:txBody>
      </p:sp>
    </p:spTree>
    <p:extLst>
      <p:ext uri="{BB962C8B-B14F-4D97-AF65-F5344CB8AC3E}">
        <p14:creationId xmlns:p14="http://schemas.microsoft.com/office/powerpoint/2010/main" val="31958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20/05/2016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20/05/2016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20/05/2016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20/05/2016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20/05/2016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20/05/2016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20/05/2016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20/05/2016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20/05/2016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20/05/2016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20/05/2016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20/05/2016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a:t>
            </a:r>
            <a:r>
              <a:rPr lang="en-US" dirty="0" err="1" smtClean="0"/>
              <a:t>Teachit</a:t>
            </a:r>
            <a:r>
              <a:rPr lang="en-US" dirty="0" smtClean="0"/>
              <a: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Bg3pfUqdLp4"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95536" y="3207676"/>
            <a:ext cx="6630341" cy="461665"/>
          </a:xfrm>
          <a:prstGeom prst="rect">
            <a:avLst/>
          </a:prstGeom>
          <a:noFill/>
        </p:spPr>
        <p:txBody>
          <a:bodyPr wrap="none" rtlCol="0">
            <a:spAutoFit/>
          </a:bodyPr>
          <a:lstStyle/>
          <a:p>
            <a:r>
              <a:rPr lang="en-GB" sz="2400" b="1" dirty="0" smtClean="0">
                <a:solidFill>
                  <a:schemeClr val="accent1"/>
                </a:solidFill>
                <a:latin typeface="+mn-lt"/>
              </a:rPr>
              <a:t>3.1.1 Representing algorithms (abstraction)</a:t>
            </a:r>
            <a:endParaRPr lang="en-GB" sz="2400" b="1" dirty="0">
              <a:solidFill>
                <a:schemeClr val="accent1"/>
              </a:solidFill>
              <a:latin typeface="+mn-lt"/>
            </a:endParaRPr>
          </a:p>
        </p:txBody>
      </p:sp>
      <p:sp>
        <p:nvSpPr>
          <p:cNvPr id="7" name="TextBox 6"/>
          <p:cNvSpPr txBox="1"/>
          <p:nvPr/>
        </p:nvSpPr>
        <p:spPr>
          <a:xfrm>
            <a:off x="395536" y="3711150"/>
            <a:ext cx="1261884" cy="461665"/>
          </a:xfrm>
          <a:prstGeom prst="rect">
            <a:avLst/>
          </a:prstGeom>
          <a:noFill/>
        </p:spPr>
        <p:txBody>
          <a:bodyPr wrap="none" rtlCol="0">
            <a:spAutoFit/>
          </a:bodyPr>
          <a:lstStyle/>
          <a:p>
            <a:r>
              <a:rPr lang="en-GB" sz="2400" b="1" dirty="0" smtClean="0">
                <a:solidFill>
                  <a:schemeClr val="accent1"/>
                </a:solidFill>
                <a:latin typeface="+mn-lt"/>
              </a:rPr>
              <a:t>Lesson</a:t>
            </a:r>
            <a:endParaRPr lang="en-GB" sz="2400" b="1" dirty="0">
              <a:solidFill>
                <a:schemeClr val="accent1"/>
              </a:solidFill>
              <a:latin typeface="+mn-lt"/>
            </a:endParaRPr>
          </a:p>
        </p:txBody>
      </p:sp>
      <p:sp>
        <p:nvSpPr>
          <p:cNvPr id="8" name="Rectangle 7"/>
          <p:cNvSpPr/>
          <p:nvPr/>
        </p:nvSpPr>
        <p:spPr>
          <a:xfrm>
            <a:off x="419262" y="2060848"/>
            <a:ext cx="8305476" cy="707886"/>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4000" b="1" spc="50" dirty="0" smtClean="0">
                <a:ln w="11430">
                  <a:solidFill>
                    <a:schemeClr val="bg1"/>
                  </a:solidFill>
                </a:ln>
                <a:solidFill>
                  <a:schemeClr val="accent1"/>
                </a:solidFill>
              </a:rPr>
              <a:t>3.1 Fundamentals of algorithms</a:t>
            </a:r>
            <a:endParaRPr lang="en-GB" sz="4000" b="1" spc="50" dirty="0">
              <a:ln w="11430">
                <a:solidFill>
                  <a:schemeClr val="bg1"/>
                </a:solidFill>
              </a:ln>
              <a:solidFill>
                <a:srgbClr val="008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8650" y="2276872"/>
            <a:ext cx="7886700" cy="3456384"/>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Activity</a:t>
            </a:r>
          </a:p>
        </p:txBody>
      </p:sp>
      <p:sp>
        <p:nvSpPr>
          <p:cNvPr id="10" name="Content Placeholder 9"/>
          <p:cNvSpPr>
            <a:spLocks noGrp="1"/>
          </p:cNvSpPr>
          <p:nvPr>
            <p:ph idx="1"/>
          </p:nvPr>
        </p:nvSpPr>
        <p:spPr>
          <a:xfrm>
            <a:off x="628650" y="1196976"/>
            <a:ext cx="7886700" cy="1079896"/>
          </a:xfrm>
        </p:spPr>
        <p:txBody>
          <a:bodyPr/>
          <a:lstStyle/>
          <a:p>
            <a:pPr marL="0" indent="0">
              <a:buNone/>
            </a:pPr>
            <a:r>
              <a:rPr lang="en-GB" sz="2000" dirty="0"/>
              <a:t>Place the </a:t>
            </a:r>
            <a:r>
              <a:rPr lang="en-GB" sz="2000" dirty="0" smtClean="0"/>
              <a:t>Knight </a:t>
            </a:r>
            <a:r>
              <a:rPr lang="en-GB" sz="2000" dirty="0"/>
              <a:t>on square 1. By making only ‘Knight’ moves as in chess, find a series of moves so that the Knight visits every square exactly once before returning to square 1</a:t>
            </a:r>
            <a:r>
              <a:rPr lang="en-GB" sz="2000" dirty="0" smtClean="0"/>
              <a:t>.</a:t>
            </a:r>
            <a:endParaRPr lang="en-GB" sz="2000" dirty="0"/>
          </a:p>
        </p:txBody>
      </p:sp>
      <p:sp>
        <p:nvSpPr>
          <p:cNvPr id="44" name="Content Placeholder 9"/>
          <p:cNvSpPr txBox="1">
            <a:spLocks/>
          </p:cNvSpPr>
          <p:nvPr/>
        </p:nvSpPr>
        <p:spPr bwMode="auto">
          <a:xfrm>
            <a:off x="628650" y="5841380"/>
            <a:ext cx="7886700" cy="395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b="1" dirty="0">
                <a:solidFill>
                  <a:schemeClr val="accent1"/>
                </a:solidFill>
              </a:rPr>
              <a:t>Extra bonus: </a:t>
            </a:r>
            <a:r>
              <a:rPr lang="en-GB" sz="2000" dirty="0"/>
              <a:t>Write a series of instructions for solving the problem.</a:t>
            </a:r>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5886000" y="2636912"/>
            <a:ext cx="2581529" cy="2880000"/>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677937" y="2636912"/>
            <a:ext cx="2597919" cy="2880000"/>
          </a:xfrm>
          <a:prstGeom prst="rect">
            <a:avLst/>
          </a:prstGeom>
        </p:spPr>
      </p:pic>
      <p:pic>
        <p:nvPicPr>
          <p:cNvPr id="7" name="Picture 6"/>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3282157" y="2636912"/>
            <a:ext cx="2579685" cy="2880000"/>
          </a:xfrm>
          <a:prstGeom prst="rect">
            <a:avLst/>
          </a:prstGeom>
        </p:spPr>
      </p:pic>
    </p:spTree>
    <p:extLst>
      <p:ext uri="{BB962C8B-B14F-4D97-AF65-F5344CB8AC3E}">
        <p14:creationId xmlns:p14="http://schemas.microsoft.com/office/powerpoint/2010/main" val="684350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8650" y="1196975"/>
            <a:ext cx="7886700" cy="4896321"/>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Activity</a:t>
            </a:r>
          </a:p>
        </p:txBody>
      </p:sp>
      <p:pic>
        <p:nvPicPr>
          <p:cNvPr id="5" name="Picture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385912" y="1572786"/>
            <a:ext cx="4562352" cy="4376494"/>
          </a:xfrm>
          <a:prstGeom prst="rect">
            <a:avLst/>
          </a:prstGeom>
        </p:spPr>
      </p:pic>
    </p:spTree>
    <p:extLst>
      <p:ext uri="{BB962C8B-B14F-4D97-AF65-F5344CB8AC3E}">
        <p14:creationId xmlns:p14="http://schemas.microsoft.com/office/powerpoint/2010/main" val="1162782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Discussion</a:t>
            </a:r>
          </a:p>
        </p:txBody>
      </p:sp>
      <p:sp>
        <p:nvSpPr>
          <p:cNvPr id="8" name="Content Placeholder 2"/>
          <p:cNvSpPr txBox="1">
            <a:spLocks/>
          </p:cNvSpPr>
          <p:nvPr/>
        </p:nvSpPr>
        <p:spPr>
          <a:xfrm>
            <a:off x="628650" y="1211494"/>
            <a:ext cx="7886700" cy="466577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800" dirty="0"/>
              <a:t>Did you solve the first problem?</a:t>
            </a:r>
          </a:p>
          <a:p>
            <a:r>
              <a:rPr lang="en-GB" sz="2800" dirty="0"/>
              <a:t>What about the second one? </a:t>
            </a:r>
          </a:p>
          <a:p>
            <a:r>
              <a:rPr lang="en-GB" sz="2800" dirty="0"/>
              <a:t>What did you notice?</a:t>
            </a:r>
          </a:p>
          <a:p>
            <a:r>
              <a:rPr lang="en-GB" sz="2800" dirty="0"/>
              <a:t>Why is this good? </a:t>
            </a:r>
          </a:p>
          <a:p>
            <a:r>
              <a:rPr lang="en-GB" sz="2800" dirty="0"/>
              <a:t>This is known as </a:t>
            </a:r>
            <a:r>
              <a:rPr lang="en-GB" sz="2800" b="1" dirty="0"/>
              <a:t>abstraction by </a:t>
            </a:r>
            <a:r>
              <a:rPr lang="en-GB" sz="2800" b="1" dirty="0" smtClean="0"/>
              <a:t>generalisation</a:t>
            </a:r>
            <a:r>
              <a:rPr lang="en-GB" sz="2800" dirty="0" smtClean="0"/>
              <a:t>.</a:t>
            </a:r>
            <a:endParaRPr lang="en-GB" sz="2800" dirty="0"/>
          </a:p>
          <a:p>
            <a:endParaRPr lang="en-GB" sz="2800" dirty="0"/>
          </a:p>
        </p:txBody>
      </p:sp>
    </p:spTree>
    <p:extLst>
      <p:ext uri="{BB962C8B-B14F-4D97-AF65-F5344CB8AC3E}">
        <p14:creationId xmlns:p14="http://schemas.microsoft.com/office/powerpoint/2010/main" val="349510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Plenary</a:t>
            </a:r>
            <a:endParaRPr lang="en-GB" sz="2800" dirty="0">
              <a:solidFill>
                <a:schemeClr val="bg1"/>
              </a:solidFill>
              <a:latin typeface="+mn-lt"/>
            </a:endParaRPr>
          </a:p>
        </p:txBody>
      </p:sp>
      <p:sp>
        <p:nvSpPr>
          <p:cNvPr id="8" name="Content Placeholder 2"/>
          <p:cNvSpPr txBox="1">
            <a:spLocks/>
          </p:cNvSpPr>
          <p:nvPr/>
        </p:nvSpPr>
        <p:spPr>
          <a:xfrm>
            <a:off x="628650" y="1211494"/>
            <a:ext cx="7886700" cy="466577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dirty="0"/>
              <a:t>In groups…</a:t>
            </a:r>
          </a:p>
          <a:p>
            <a:endParaRPr lang="en-GB" sz="2800" dirty="0"/>
          </a:p>
          <a:p>
            <a:r>
              <a:rPr lang="en-GB" sz="2800" dirty="0"/>
              <a:t>Write a definition of </a:t>
            </a:r>
            <a:r>
              <a:rPr lang="en-GB" sz="2800" b="1" dirty="0"/>
              <a:t>abstraction</a:t>
            </a:r>
            <a:r>
              <a:rPr lang="en-GB" sz="2800" dirty="0"/>
              <a:t>.</a:t>
            </a:r>
          </a:p>
          <a:p>
            <a:r>
              <a:rPr lang="en-GB" sz="2800" dirty="0"/>
              <a:t>Write a series of top tips for anyone looking to </a:t>
            </a:r>
            <a:r>
              <a:rPr lang="en-GB" sz="2800" b="1" dirty="0"/>
              <a:t>abstract</a:t>
            </a:r>
            <a:r>
              <a:rPr lang="en-GB" sz="2800" dirty="0"/>
              <a:t> a problem.</a:t>
            </a:r>
          </a:p>
          <a:p>
            <a:pPr marL="0" indent="0">
              <a:buNone/>
            </a:pPr>
            <a:endParaRPr lang="en-GB" sz="2800" dirty="0" smtClean="0"/>
          </a:p>
          <a:p>
            <a:pPr marL="0" indent="0">
              <a:buNone/>
            </a:pPr>
            <a:r>
              <a:rPr lang="en-GB" sz="2800" b="1" dirty="0" smtClean="0">
                <a:solidFill>
                  <a:schemeClr val="accent1"/>
                </a:solidFill>
              </a:rPr>
              <a:t>Extension</a:t>
            </a:r>
            <a:r>
              <a:rPr lang="en-GB" sz="2800" b="1" dirty="0">
                <a:solidFill>
                  <a:schemeClr val="accent1"/>
                </a:solidFill>
              </a:rPr>
              <a:t>: </a:t>
            </a:r>
            <a:r>
              <a:rPr lang="en-GB" sz="2800" dirty="0" smtClean="0"/>
              <a:t>Create a </a:t>
            </a:r>
            <a:r>
              <a:rPr lang="en-GB" sz="2800" dirty="0"/>
              <a:t>guide </a:t>
            </a:r>
            <a:r>
              <a:rPr lang="en-GB" sz="2800" dirty="0" smtClean="0"/>
              <a:t>with your top tips for </a:t>
            </a:r>
            <a:r>
              <a:rPr lang="en-GB" sz="2800" dirty="0"/>
              <a:t>performing </a:t>
            </a:r>
            <a:r>
              <a:rPr lang="en-GB" sz="2800" b="1" dirty="0"/>
              <a:t>abstraction</a:t>
            </a:r>
            <a:r>
              <a:rPr lang="en-GB" sz="2800" dirty="0"/>
              <a:t> on a problem.</a:t>
            </a:r>
          </a:p>
          <a:p>
            <a:endParaRPr lang="en-GB" sz="2800" dirty="0"/>
          </a:p>
        </p:txBody>
      </p:sp>
    </p:spTree>
    <p:extLst>
      <p:ext uri="{BB962C8B-B14F-4D97-AF65-F5344CB8AC3E}">
        <p14:creationId xmlns:p14="http://schemas.microsoft.com/office/powerpoint/2010/main" val="2229635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a:t>
            </a:r>
            <a:endParaRPr lang="en-GB" sz="2800" dirty="0">
              <a:solidFill>
                <a:schemeClr val="bg1"/>
              </a:solidFill>
              <a:latin typeface="+mn-lt"/>
            </a:endParaRPr>
          </a:p>
        </p:txBody>
      </p:sp>
      <p:sp>
        <p:nvSpPr>
          <p:cNvPr id="3" name="Content Placeholder 2"/>
          <p:cNvSpPr txBox="1">
            <a:spLocks/>
          </p:cNvSpPr>
          <p:nvPr/>
        </p:nvSpPr>
        <p:spPr>
          <a:xfrm>
            <a:off x="628650" y="1199430"/>
            <a:ext cx="7886700" cy="280563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b="1" dirty="0" smtClean="0"/>
              <a:t>In pairs…</a:t>
            </a:r>
          </a:p>
          <a:p>
            <a:r>
              <a:rPr lang="en-GB" sz="2800" dirty="0" smtClean="0"/>
              <a:t>One person take a card – do </a:t>
            </a:r>
            <a:r>
              <a:rPr lang="en-GB" sz="2800" b="1" dirty="0" smtClean="0"/>
              <a:t>not</a:t>
            </a:r>
            <a:r>
              <a:rPr lang="en-GB" sz="2800" dirty="0" smtClean="0"/>
              <a:t> show your partner.</a:t>
            </a:r>
          </a:p>
          <a:p>
            <a:r>
              <a:rPr lang="en-GB" sz="2800" dirty="0" smtClean="0"/>
              <a:t>You have three minutes to draw the item on your card – your partner has to guess what it is. </a:t>
            </a:r>
          </a:p>
        </p:txBody>
      </p:sp>
      <p:sp>
        <p:nvSpPr>
          <p:cNvPr id="4" name="Rectangle 3"/>
          <p:cNvSpPr/>
          <p:nvPr/>
        </p:nvSpPr>
        <p:spPr>
          <a:xfrm>
            <a:off x="628650" y="4184822"/>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628650" y="4188938"/>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94360" y="4222829"/>
            <a:ext cx="7920990" cy="646331"/>
          </a:xfrm>
          <a:prstGeom prst="rect">
            <a:avLst/>
          </a:prstGeom>
          <a:noFill/>
        </p:spPr>
        <p:txBody>
          <a:bodyPr wrap="square" rtlCol="0">
            <a:spAutoFit/>
          </a:body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7" name="Rounded Rectangle 6"/>
          <p:cNvSpPr/>
          <p:nvPr/>
        </p:nvSpPr>
        <p:spPr>
          <a:xfrm>
            <a:off x="3655695" y="5323523"/>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Start</a:t>
            </a:r>
            <a:endParaRPr lang="en-GB" sz="2800" b="1" dirty="0"/>
          </a:p>
        </p:txBody>
      </p:sp>
    </p:spTree>
    <p:extLst>
      <p:ext uri="{BB962C8B-B14F-4D97-AF65-F5344CB8AC3E}">
        <p14:creationId xmlns:p14="http://schemas.microsoft.com/office/powerpoint/2010/main" val="31976215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80000"/>
                                        <p:tgtEl>
                                          <p:spTgt spid="5"/>
                                        </p:tgtEl>
                                      </p:cBhvr>
                                    </p:animEffect>
                                  </p:childTnLst>
                                </p:cTn>
                              </p:par>
                            </p:childTnLst>
                          </p:cTn>
                        </p:par>
                        <p:par>
                          <p:cTn id="8" fill="hold">
                            <p:stCondLst>
                              <p:cond delay="1800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bldLst>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Discussion</a:t>
            </a:r>
          </a:p>
        </p:txBody>
      </p:sp>
      <p:sp>
        <p:nvSpPr>
          <p:cNvPr id="8" name="Content Placeholder 2"/>
          <p:cNvSpPr txBox="1">
            <a:spLocks/>
          </p:cNvSpPr>
          <p:nvPr/>
        </p:nvSpPr>
        <p:spPr>
          <a:xfrm>
            <a:off x="628650" y="1211494"/>
            <a:ext cx="7886700" cy="466577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800" dirty="0" smtClean="0"/>
              <a:t>Did you guess correctly?</a:t>
            </a:r>
          </a:p>
          <a:p>
            <a:r>
              <a:rPr lang="en-GB" sz="2800" dirty="0" smtClean="0"/>
              <a:t>How much had to be drawn before you guessed?</a:t>
            </a:r>
          </a:p>
          <a:p>
            <a:r>
              <a:rPr lang="en-GB" sz="2800" dirty="0" smtClean="0"/>
              <a:t>Does the picture look exactly like the card?</a:t>
            </a:r>
          </a:p>
          <a:p>
            <a:pPr lvl="1"/>
            <a:r>
              <a:rPr lang="en-GB" sz="2400" dirty="0" smtClean="0"/>
              <a:t>What was included?</a:t>
            </a:r>
          </a:p>
          <a:p>
            <a:pPr lvl="1"/>
            <a:r>
              <a:rPr lang="en-GB" sz="2400" dirty="0" smtClean="0"/>
              <a:t>What was left out?</a:t>
            </a:r>
          </a:p>
          <a:p>
            <a:r>
              <a:rPr lang="en-GB" sz="2800" dirty="0" smtClean="0"/>
              <a:t>Let’s think a bit harder:</a:t>
            </a:r>
          </a:p>
          <a:p>
            <a:pPr lvl="1"/>
            <a:r>
              <a:rPr lang="en-GB" sz="2400" dirty="0" smtClean="0"/>
              <a:t>What was included that wasn’t needed?</a:t>
            </a:r>
          </a:p>
          <a:p>
            <a:pPr lvl="1"/>
            <a:r>
              <a:rPr lang="en-GB" sz="2400" dirty="0" smtClean="0"/>
              <a:t>What was not included that would have made it easier to guess?</a:t>
            </a:r>
          </a:p>
          <a:p>
            <a:endParaRPr lang="en-GB" sz="2800" dirty="0"/>
          </a:p>
        </p:txBody>
      </p:sp>
    </p:spTree>
    <p:extLst>
      <p:ext uri="{BB962C8B-B14F-4D97-AF65-F5344CB8AC3E}">
        <p14:creationId xmlns:p14="http://schemas.microsoft.com/office/powerpoint/2010/main" val="231387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11" name="Diagram 10"/>
          <p:cNvGraphicFramePr/>
          <p:nvPr>
            <p:extLst>
              <p:ext uri="{D42A27DB-BD31-4B8C-83A1-F6EECF244321}">
                <p14:modId xmlns:p14="http://schemas.microsoft.com/office/powerpoint/2010/main" val="735171974"/>
              </p:ext>
            </p:extLst>
          </p:nvPr>
        </p:nvGraphicFramePr>
        <p:xfrm>
          <a:off x="827584" y="980728"/>
          <a:ext cx="748883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73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Concepts</a:t>
            </a:r>
          </a:p>
        </p:txBody>
      </p:sp>
      <p:sp>
        <p:nvSpPr>
          <p:cNvPr id="7" name="Content Placeholder 2"/>
          <p:cNvSpPr txBox="1">
            <a:spLocks/>
          </p:cNvSpPr>
          <p:nvPr/>
        </p:nvSpPr>
        <p:spPr>
          <a:xfrm>
            <a:off x="628650" y="1196752"/>
            <a:ext cx="7886700" cy="460851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800" dirty="0" smtClean="0"/>
              <a:t>What we just did is known as </a:t>
            </a:r>
            <a:r>
              <a:rPr lang="en-GB" sz="2800" b="1" dirty="0" smtClean="0"/>
              <a:t>abstraction.</a:t>
            </a:r>
            <a:endParaRPr lang="en-GB" sz="2800" dirty="0" smtClean="0"/>
          </a:p>
          <a:p>
            <a:r>
              <a:rPr lang="en-GB" sz="2800" dirty="0" smtClean="0"/>
              <a:t>It means taking away the unneeded information to leave just what is needed to solve the </a:t>
            </a:r>
            <a:r>
              <a:rPr lang="en-GB" sz="2800" b="1" dirty="0" smtClean="0"/>
              <a:t>problem.</a:t>
            </a:r>
          </a:p>
          <a:p>
            <a:r>
              <a:rPr lang="en-GB" sz="2800" dirty="0" smtClean="0"/>
              <a:t>It is part of </a:t>
            </a:r>
            <a:r>
              <a:rPr lang="en-GB" sz="2800" b="1" dirty="0" smtClean="0"/>
              <a:t>computational thinking </a:t>
            </a:r>
            <a:r>
              <a:rPr lang="en-GB" sz="2800" dirty="0" smtClean="0"/>
              <a:t>which allows us to look at a problem in ways which are easier to deal with.</a:t>
            </a:r>
          </a:p>
          <a:p>
            <a:r>
              <a:rPr lang="en-GB" sz="2800" dirty="0" smtClean="0"/>
              <a:t>In the video, see if you can spot what information was taken away and what was kept.</a:t>
            </a:r>
          </a:p>
          <a:p>
            <a:endParaRPr lang="en-GB" sz="2800" dirty="0"/>
          </a:p>
        </p:txBody>
      </p:sp>
    </p:spTree>
    <p:extLst>
      <p:ext uri="{BB962C8B-B14F-4D97-AF65-F5344CB8AC3E}">
        <p14:creationId xmlns:p14="http://schemas.microsoft.com/office/powerpoint/2010/main" val="174219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Video</a:t>
            </a:r>
            <a:endParaRPr lang="en-GB" sz="2800" dirty="0">
              <a:solidFill>
                <a:schemeClr val="bg1"/>
              </a:solidFill>
              <a:latin typeface="+mn-lt"/>
            </a:endParaRPr>
          </a:p>
        </p:txBody>
      </p:sp>
      <p:sp>
        <p:nvSpPr>
          <p:cNvPr id="7" name="Content Placeholder 2"/>
          <p:cNvSpPr txBox="1">
            <a:spLocks/>
          </p:cNvSpPr>
          <p:nvPr/>
        </p:nvSpPr>
        <p:spPr>
          <a:xfrm>
            <a:off x="628650" y="1196752"/>
            <a:ext cx="7886700" cy="460851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dirty="0" smtClean="0"/>
              <a:t>The creation of the Beck London Underground map:</a:t>
            </a:r>
          </a:p>
          <a:p>
            <a:pPr marL="0" indent="0">
              <a:buNone/>
            </a:pPr>
            <a:r>
              <a:rPr lang="en-GB" sz="2800" u="sng" dirty="0">
                <a:hlinkClick r:id="rId2"/>
              </a:rPr>
              <a:t>www.youtube.com/watch?v=Bg3pfUqdLp4</a:t>
            </a:r>
            <a:endParaRPr lang="en-GB" sz="2800" dirty="0"/>
          </a:p>
        </p:txBody>
      </p:sp>
    </p:spTree>
    <p:extLst>
      <p:ext uri="{BB962C8B-B14F-4D97-AF65-F5344CB8AC3E}">
        <p14:creationId xmlns:p14="http://schemas.microsoft.com/office/powerpoint/2010/main" val="4265760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Abstraction</a:t>
            </a:r>
          </a:p>
        </p:txBody>
      </p:sp>
      <p:sp>
        <p:nvSpPr>
          <p:cNvPr id="4" name="Text Placeholder 3"/>
          <p:cNvSpPr>
            <a:spLocks noGrp="1"/>
          </p:cNvSpPr>
          <p:nvPr>
            <p:ph type="body" idx="1"/>
          </p:nvPr>
        </p:nvSpPr>
        <p:spPr>
          <a:xfrm>
            <a:off x="611188" y="1199287"/>
            <a:ext cx="3960812" cy="639762"/>
          </a:xfrm>
        </p:spPr>
        <p:txBody>
          <a:bodyPr/>
          <a:lstStyle/>
          <a:p>
            <a:r>
              <a:rPr lang="en-GB" dirty="0" smtClean="0"/>
              <a:t>What was removed?</a:t>
            </a:r>
            <a:endParaRPr lang="en-GB" dirty="0"/>
          </a:p>
        </p:txBody>
      </p:sp>
      <p:sp>
        <p:nvSpPr>
          <p:cNvPr id="5" name="Content Placeholder 4"/>
          <p:cNvSpPr>
            <a:spLocks noGrp="1"/>
          </p:cNvSpPr>
          <p:nvPr>
            <p:ph sz="half" idx="2"/>
          </p:nvPr>
        </p:nvSpPr>
        <p:spPr>
          <a:xfrm>
            <a:off x="611188" y="2060848"/>
            <a:ext cx="3886200" cy="3951288"/>
          </a:xfrm>
          <a:solidFill>
            <a:schemeClr val="bg1"/>
          </a:solidFill>
        </p:spPr>
        <p:txBody>
          <a:bodyPr/>
          <a:lstStyle/>
          <a:p>
            <a:pPr marL="0" indent="0">
              <a:buNone/>
            </a:pPr>
            <a:endParaRPr lang="en-GB" dirty="0"/>
          </a:p>
        </p:txBody>
      </p:sp>
      <p:sp>
        <p:nvSpPr>
          <p:cNvPr id="6" name="Text Placeholder 5"/>
          <p:cNvSpPr>
            <a:spLocks noGrp="1"/>
          </p:cNvSpPr>
          <p:nvPr>
            <p:ph type="body" sz="quarter" idx="3"/>
          </p:nvPr>
        </p:nvSpPr>
        <p:spPr>
          <a:xfrm>
            <a:off x="4645025" y="1196752"/>
            <a:ext cx="3870325" cy="639762"/>
          </a:xfrm>
        </p:spPr>
        <p:txBody>
          <a:bodyPr/>
          <a:lstStyle/>
          <a:p>
            <a:r>
              <a:rPr lang="en-GB" dirty="0" smtClean="0"/>
              <a:t>What was kept?</a:t>
            </a:r>
            <a:endParaRPr lang="en-GB" dirty="0"/>
          </a:p>
        </p:txBody>
      </p:sp>
      <p:sp>
        <p:nvSpPr>
          <p:cNvPr id="8" name="Content Placeholder 7"/>
          <p:cNvSpPr>
            <a:spLocks noGrp="1"/>
          </p:cNvSpPr>
          <p:nvPr>
            <p:ph sz="quarter" idx="4"/>
          </p:nvPr>
        </p:nvSpPr>
        <p:spPr>
          <a:xfrm>
            <a:off x="4645025" y="2060848"/>
            <a:ext cx="3870325" cy="3951288"/>
          </a:xfrm>
          <a:solidFill>
            <a:schemeClr val="bg1"/>
          </a:solidFill>
        </p:spPr>
        <p:txBody>
          <a:bodyPr/>
          <a:lstStyle/>
          <a:p>
            <a:pPr marL="0" indent="0">
              <a:buNone/>
            </a:pPr>
            <a:endParaRPr lang="en-GB" dirty="0"/>
          </a:p>
        </p:txBody>
      </p:sp>
    </p:spTree>
    <p:extLst>
      <p:ext uri="{BB962C8B-B14F-4D97-AF65-F5344CB8AC3E}">
        <p14:creationId xmlns:p14="http://schemas.microsoft.com/office/powerpoint/2010/main" val="2637157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Activity</a:t>
            </a:r>
          </a:p>
        </p:txBody>
      </p:sp>
      <p:sp>
        <p:nvSpPr>
          <p:cNvPr id="10" name="Content Placeholder 9"/>
          <p:cNvSpPr>
            <a:spLocks noGrp="1"/>
          </p:cNvSpPr>
          <p:nvPr>
            <p:ph idx="1"/>
          </p:nvPr>
        </p:nvSpPr>
        <p:spPr>
          <a:xfrm>
            <a:off x="628650" y="1196976"/>
            <a:ext cx="7886700" cy="4929188"/>
          </a:xfrm>
        </p:spPr>
        <p:txBody>
          <a:bodyPr/>
          <a:lstStyle/>
          <a:p>
            <a:pPr marL="0" indent="0">
              <a:buNone/>
            </a:pPr>
            <a:r>
              <a:rPr lang="en-GB" dirty="0"/>
              <a:t>Create an abstract representation of </a:t>
            </a:r>
            <a:r>
              <a:rPr lang="en-GB" dirty="0" smtClean="0"/>
              <a:t>part of the </a:t>
            </a:r>
            <a:r>
              <a:rPr lang="en-GB" dirty="0"/>
              <a:t>school layout.</a:t>
            </a:r>
          </a:p>
        </p:txBody>
      </p:sp>
      <p:pic>
        <p:nvPicPr>
          <p:cNvPr id="11" name="Picture 1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141984" y="2564904"/>
            <a:ext cx="4860032" cy="3238755"/>
          </a:xfrm>
          <a:prstGeom prst="rect">
            <a:avLst/>
          </a:prstGeom>
          <a:ln>
            <a:solidFill>
              <a:schemeClr val="accent1"/>
            </a:solidFill>
          </a:ln>
        </p:spPr>
      </p:pic>
    </p:spTree>
    <p:extLst>
      <p:ext uri="{BB962C8B-B14F-4D97-AF65-F5344CB8AC3E}">
        <p14:creationId xmlns:p14="http://schemas.microsoft.com/office/powerpoint/2010/main" val="4162895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7704" y="2276872"/>
            <a:ext cx="5184576" cy="39604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Activity</a:t>
            </a:r>
          </a:p>
        </p:txBody>
      </p:sp>
      <p:sp>
        <p:nvSpPr>
          <p:cNvPr id="10" name="Content Placeholder 9"/>
          <p:cNvSpPr>
            <a:spLocks noGrp="1"/>
          </p:cNvSpPr>
          <p:nvPr>
            <p:ph idx="1"/>
          </p:nvPr>
        </p:nvSpPr>
        <p:spPr>
          <a:xfrm>
            <a:off x="628650" y="1196976"/>
            <a:ext cx="7886700" cy="1079896"/>
          </a:xfrm>
        </p:spPr>
        <p:txBody>
          <a:bodyPr/>
          <a:lstStyle/>
          <a:p>
            <a:pPr marL="0" indent="0">
              <a:buNone/>
            </a:pPr>
            <a:r>
              <a:rPr lang="en-GB" sz="2000" dirty="0" smtClean="0"/>
              <a:t>Copy this diagram. Place </a:t>
            </a:r>
            <a:r>
              <a:rPr lang="en-GB" sz="2000" dirty="0"/>
              <a:t>your finger on point 1. You can move to any adjacent point. Find a series of moves so your finger moves to every point exactly once, </a:t>
            </a:r>
            <a:r>
              <a:rPr lang="en-GB" sz="2000" dirty="0" smtClean="0"/>
              <a:t>returning </a:t>
            </a:r>
            <a:r>
              <a:rPr lang="en-GB" sz="2000" dirty="0"/>
              <a:t>to where it </a:t>
            </a:r>
            <a:r>
              <a:rPr lang="en-GB" sz="2000" dirty="0" smtClean="0"/>
              <a:t>started</a:t>
            </a:r>
            <a:r>
              <a:rPr lang="en-GB" sz="2000" dirty="0"/>
              <a:t>.</a:t>
            </a:r>
          </a:p>
        </p:txBody>
      </p:sp>
      <p:sp>
        <p:nvSpPr>
          <p:cNvPr id="4" name="Oval 3"/>
          <p:cNvSpPr/>
          <p:nvPr/>
        </p:nvSpPr>
        <p:spPr>
          <a:xfrm>
            <a:off x="3563888" y="270892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3563888" y="342900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148064" y="270892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5148064" y="342900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5724128" y="414908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6444208" y="414908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5220072" y="558924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5220072" y="486916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3563888" y="486916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3563888" y="558924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2987824" y="414908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2411760" y="414908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p:cNvCxnSpPr/>
          <p:nvPr/>
        </p:nvCxnSpPr>
        <p:spPr>
          <a:xfrm>
            <a:off x="3635896" y="2780928"/>
            <a:ext cx="1584176"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9" idx="5"/>
          </p:cNvCxnSpPr>
          <p:nvPr/>
        </p:nvCxnSpPr>
        <p:spPr>
          <a:xfrm>
            <a:off x="3110749" y="4272005"/>
            <a:ext cx="525146" cy="6585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35896" y="4941168"/>
            <a:ext cx="1584176"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07904" y="5661248"/>
            <a:ext cx="1584176"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0" idx="5"/>
          </p:cNvCxnSpPr>
          <p:nvPr/>
        </p:nvCxnSpPr>
        <p:spPr>
          <a:xfrm>
            <a:off x="2534685" y="4272005"/>
            <a:ext cx="1119000" cy="138924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270990" y="3545658"/>
            <a:ext cx="525146" cy="6585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14" idx="4"/>
          </p:cNvCxnSpPr>
          <p:nvPr/>
        </p:nvCxnSpPr>
        <p:spPr>
          <a:xfrm>
            <a:off x="5220072" y="2759836"/>
            <a:ext cx="1296144" cy="153326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20" idx="7"/>
          </p:cNvCxnSpPr>
          <p:nvPr/>
        </p:nvCxnSpPr>
        <p:spPr>
          <a:xfrm flipH="1">
            <a:off x="2534685" y="2784988"/>
            <a:ext cx="1147761" cy="1385183"/>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4" idx="3"/>
          </p:cNvCxnSpPr>
          <p:nvPr/>
        </p:nvCxnSpPr>
        <p:spPr>
          <a:xfrm flipH="1">
            <a:off x="5296448" y="4272005"/>
            <a:ext cx="1168851" cy="1435749"/>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3" idx="6"/>
          </p:cNvCxnSpPr>
          <p:nvPr/>
        </p:nvCxnSpPr>
        <p:spPr>
          <a:xfrm flipH="1">
            <a:off x="5326014" y="4221088"/>
            <a:ext cx="54213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3063831" y="3537012"/>
            <a:ext cx="54213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605961" y="3501008"/>
            <a:ext cx="1584176"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8" idx="4"/>
          </p:cNvCxnSpPr>
          <p:nvPr/>
        </p:nvCxnSpPr>
        <p:spPr>
          <a:xfrm flipH="1">
            <a:off x="3635896" y="2744924"/>
            <a:ext cx="17789" cy="82809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5283067" y="4879662"/>
            <a:ext cx="17789" cy="82809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250982" y="2420498"/>
            <a:ext cx="312906" cy="369332"/>
          </a:xfrm>
          <a:prstGeom prst="rect">
            <a:avLst/>
          </a:prstGeom>
          <a:noFill/>
        </p:spPr>
        <p:txBody>
          <a:bodyPr wrap="none" rtlCol="0">
            <a:spAutoFit/>
          </a:bodyPr>
          <a:lstStyle/>
          <a:p>
            <a:r>
              <a:rPr lang="en-GB" b="1" dirty="0" smtClean="0">
                <a:latin typeface="+mn-lt"/>
              </a:rPr>
              <a:t>1</a:t>
            </a:r>
            <a:endParaRPr lang="en-GB" b="1" dirty="0">
              <a:latin typeface="+mn-lt"/>
            </a:endParaRPr>
          </a:p>
        </p:txBody>
      </p:sp>
      <p:sp>
        <p:nvSpPr>
          <p:cNvPr id="51" name="TextBox 50"/>
          <p:cNvSpPr txBox="1"/>
          <p:nvPr/>
        </p:nvSpPr>
        <p:spPr>
          <a:xfrm>
            <a:off x="5220072" y="2411596"/>
            <a:ext cx="312906" cy="369332"/>
          </a:xfrm>
          <a:prstGeom prst="rect">
            <a:avLst/>
          </a:prstGeom>
          <a:noFill/>
        </p:spPr>
        <p:txBody>
          <a:bodyPr wrap="none" rtlCol="0">
            <a:spAutoFit/>
          </a:bodyPr>
          <a:lstStyle/>
          <a:p>
            <a:r>
              <a:rPr lang="en-GB" b="1" dirty="0">
                <a:latin typeface="+mn-lt"/>
              </a:rPr>
              <a:t>9</a:t>
            </a:r>
          </a:p>
        </p:txBody>
      </p:sp>
      <p:sp>
        <p:nvSpPr>
          <p:cNvPr id="52" name="TextBox 51"/>
          <p:cNvSpPr txBox="1"/>
          <p:nvPr/>
        </p:nvSpPr>
        <p:spPr>
          <a:xfrm>
            <a:off x="6516216" y="3851756"/>
            <a:ext cx="312906" cy="369332"/>
          </a:xfrm>
          <a:prstGeom prst="rect">
            <a:avLst/>
          </a:prstGeom>
          <a:noFill/>
        </p:spPr>
        <p:txBody>
          <a:bodyPr wrap="none" rtlCol="0">
            <a:spAutoFit/>
          </a:bodyPr>
          <a:lstStyle/>
          <a:p>
            <a:r>
              <a:rPr lang="en-GB" b="1" dirty="0" smtClean="0">
                <a:latin typeface="+mn-lt"/>
              </a:rPr>
              <a:t>3</a:t>
            </a:r>
            <a:endParaRPr lang="en-GB" b="1" dirty="0">
              <a:latin typeface="+mn-lt"/>
            </a:endParaRPr>
          </a:p>
        </p:txBody>
      </p:sp>
      <p:sp>
        <p:nvSpPr>
          <p:cNvPr id="53" name="TextBox 52"/>
          <p:cNvSpPr txBox="1"/>
          <p:nvPr/>
        </p:nvSpPr>
        <p:spPr>
          <a:xfrm>
            <a:off x="5367749" y="5661249"/>
            <a:ext cx="428387" cy="369332"/>
          </a:xfrm>
          <a:prstGeom prst="rect">
            <a:avLst/>
          </a:prstGeom>
          <a:noFill/>
        </p:spPr>
        <p:txBody>
          <a:bodyPr wrap="none" rtlCol="0">
            <a:spAutoFit/>
          </a:bodyPr>
          <a:lstStyle/>
          <a:p>
            <a:r>
              <a:rPr lang="en-GB" b="1" dirty="0" smtClean="0">
                <a:latin typeface="+mn-lt"/>
              </a:rPr>
              <a:t>11</a:t>
            </a:r>
            <a:endParaRPr lang="en-GB" b="1" dirty="0">
              <a:latin typeface="+mn-lt"/>
            </a:endParaRPr>
          </a:p>
        </p:txBody>
      </p:sp>
      <p:sp>
        <p:nvSpPr>
          <p:cNvPr id="54" name="TextBox 53"/>
          <p:cNvSpPr txBox="1"/>
          <p:nvPr/>
        </p:nvSpPr>
        <p:spPr>
          <a:xfrm>
            <a:off x="3322990" y="5661249"/>
            <a:ext cx="312906" cy="369332"/>
          </a:xfrm>
          <a:prstGeom prst="rect">
            <a:avLst/>
          </a:prstGeom>
          <a:noFill/>
        </p:spPr>
        <p:txBody>
          <a:bodyPr wrap="none" rtlCol="0">
            <a:spAutoFit/>
          </a:bodyPr>
          <a:lstStyle/>
          <a:p>
            <a:r>
              <a:rPr lang="en-GB" b="1" dirty="0">
                <a:latin typeface="+mn-lt"/>
              </a:rPr>
              <a:t>5</a:t>
            </a:r>
          </a:p>
        </p:txBody>
      </p:sp>
      <p:sp>
        <p:nvSpPr>
          <p:cNvPr id="55" name="TextBox 54"/>
          <p:cNvSpPr txBox="1"/>
          <p:nvPr/>
        </p:nvSpPr>
        <p:spPr>
          <a:xfrm>
            <a:off x="3635896" y="4571836"/>
            <a:ext cx="312906" cy="369332"/>
          </a:xfrm>
          <a:prstGeom prst="rect">
            <a:avLst/>
          </a:prstGeom>
          <a:noFill/>
        </p:spPr>
        <p:txBody>
          <a:bodyPr wrap="none" rtlCol="0">
            <a:spAutoFit/>
          </a:bodyPr>
          <a:lstStyle/>
          <a:p>
            <a:r>
              <a:rPr lang="en-GB" b="1" dirty="0" smtClean="0">
                <a:latin typeface="+mn-lt"/>
              </a:rPr>
              <a:t>4</a:t>
            </a:r>
            <a:endParaRPr lang="en-GB" b="1" dirty="0">
              <a:latin typeface="+mn-lt"/>
            </a:endParaRPr>
          </a:p>
        </p:txBody>
      </p:sp>
      <p:sp>
        <p:nvSpPr>
          <p:cNvPr id="56" name="TextBox 55"/>
          <p:cNvSpPr txBox="1"/>
          <p:nvPr/>
        </p:nvSpPr>
        <p:spPr>
          <a:xfrm>
            <a:off x="4907166" y="4571836"/>
            <a:ext cx="441146" cy="369332"/>
          </a:xfrm>
          <a:prstGeom prst="rect">
            <a:avLst/>
          </a:prstGeom>
          <a:noFill/>
        </p:spPr>
        <p:txBody>
          <a:bodyPr wrap="none" rtlCol="0">
            <a:spAutoFit/>
          </a:bodyPr>
          <a:lstStyle/>
          <a:p>
            <a:r>
              <a:rPr lang="en-GB" b="1" dirty="0" smtClean="0">
                <a:latin typeface="+mn-lt"/>
              </a:rPr>
              <a:t>10</a:t>
            </a:r>
            <a:endParaRPr lang="en-GB" b="1" dirty="0">
              <a:latin typeface="+mn-lt"/>
            </a:endParaRPr>
          </a:p>
        </p:txBody>
      </p:sp>
      <p:sp>
        <p:nvSpPr>
          <p:cNvPr id="57" name="TextBox 56"/>
          <p:cNvSpPr txBox="1"/>
          <p:nvPr/>
        </p:nvSpPr>
        <p:spPr>
          <a:xfrm>
            <a:off x="5436096" y="4072426"/>
            <a:ext cx="312906" cy="369332"/>
          </a:xfrm>
          <a:prstGeom prst="rect">
            <a:avLst/>
          </a:prstGeom>
          <a:noFill/>
        </p:spPr>
        <p:txBody>
          <a:bodyPr wrap="none" rtlCol="0">
            <a:spAutoFit/>
          </a:bodyPr>
          <a:lstStyle/>
          <a:p>
            <a:r>
              <a:rPr lang="en-GB" b="1" dirty="0">
                <a:latin typeface="+mn-lt"/>
              </a:rPr>
              <a:t>2</a:t>
            </a:r>
          </a:p>
        </p:txBody>
      </p:sp>
      <p:sp>
        <p:nvSpPr>
          <p:cNvPr id="58" name="TextBox 57"/>
          <p:cNvSpPr txBox="1"/>
          <p:nvPr/>
        </p:nvSpPr>
        <p:spPr>
          <a:xfrm>
            <a:off x="3131840" y="4005064"/>
            <a:ext cx="441146" cy="369332"/>
          </a:xfrm>
          <a:prstGeom prst="rect">
            <a:avLst/>
          </a:prstGeom>
          <a:noFill/>
        </p:spPr>
        <p:txBody>
          <a:bodyPr wrap="none" rtlCol="0">
            <a:spAutoFit/>
          </a:bodyPr>
          <a:lstStyle/>
          <a:p>
            <a:r>
              <a:rPr lang="en-GB" b="1" dirty="0" smtClean="0">
                <a:latin typeface="+mn-lt"/>
              </a:rPr>
              <a:t>12</a:t>
            </a:r>
            <a:endParaRPr lang="en-GB" b="1" dirty="0">
              <a:latin typeface="+mn-lt"/>
            </a:endParaRPr>
          </a:p>
        </p:txBody>
      </p:sp>
      <p:sp>
        <p:nvSpPr>
          <p:cNvPr id="59" name="TextBox 58"/>
          <p:cNvSpPr txBox="1"/>
          <p:nvPr/>
        </p:nvSpPr>
        <p:spPr>
          <a:xfrm>
            <a:off x="3563888" y="3501008"/>
            <a:ext cx="312906" cy="369332"/>
          </a:xfrm>
          <a:prstGeom prst="rect">
            <a:avLst/>
          </a:prstGeom>
          <a:noFill/>
        </p:spPr>
        <p:txBody>
          <a:bodyPr wrap="none" rtlCol="0">
            <a:spAutoFit/>
          </a:bodyPr>
          <a:lstStyle/>
          <a:p>
            <a:r>
              <a:rPr lang="en-GB" b="1" dirty="0">
                <a:latin typeface="+mn-lt"/>
              </a:rPr>
              <a:t>6</a:t>
            </a:r>
          </a:p>
        </p:txBody>
      </p:sp>
      <p:sp>
        <p:nvSpPr>
          <p:cNvPr id="60" name="TextBox 59"/>
          <p:cNvSpPr txBox="1"/>
          <p:nvPr/>
        </p:nvSpPr>
        <p:spPr>
          <a:xfrm>
            <a:off x="4932040" y="3491716"/>
            <a:ext cx="312906" cy="369332"/>
          </a:xfrm>
          <a:prstGeom prst="rect">
            <a:avLst/>
          </a:prstGeom>
          <a:noFill/>
        </p:spPr>
        <p:txBody>
          <a:bodyPr wrap="none" rtlCol="0">
            <a:spAutoFit/>
          </a:bodyPr>
          <a:lstStyle/>
          <a:p>
            <a:r>
              <a:rPr lang="en-GB" b="1" dirty="0" smtClean="0">
                <a:latin typeface="+mn-lt"/>
              </a:rPr>
              <a:t>8</a:t>
            </a:r>
            <a:endParaRPr lang="en-GB" b="1" dirty="0">
              <a:latin typeface="+mn-lt"/>
            </a:endParaRPr>
          </a:p>
        </p:txBody>
      </p:sp>
      <p:sp>
        <p:nvSpPr>
          <p:cNvPr id="61" name="TextBox 60"/>
          <p:cNvSpPr txBox="1"/>
          <p:nvPr/>
        </p:nvSpPr>
        <p:spPr>
          <a:xfrm>
            <a:off x="2241203" y="4221088"/>
            <a:ext cx="312906" cy="369332"/>
          </a:xfrm>
          <a:prstGeom prst="rect">
            <a:avLst/>
          </a:prstGeom>
          <a:noFill/>
        </p:spPr>
        <p:txBody>
          <a:bodyPr wrap="none" rtlCol="0">
            <a:spAutoFit/>
          </a:bodyPr>
          <a:lstStyle/>
          <a:p>
            <a:r>
              <a:rPr lang="en-GB" b="1" dirty="0">
                <a:latin typeface="+mn-lt"/>
              </a:rPr>
              <a:t>7</a:t>
            </a:r>
          </a:p>
        </p:txBody>
      </p:sp>
    </p:spTree>
    <p:extLst>
      <p:ext uri="{BB962C8B-B14F-4D97-AF65-F5344CB8AC3E}">
        <p14:creationId xmlns:p14="http://schemas.microsoft.com/office/powerpoint/2010/main" val="2709472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298</TotalTime>
  <Words>815</Words>
  <Application>Microsoft Office PowerPoint</Application>
  <PresentationFormat>On-screen Show (4:3)</PresentationFormat>
  <Paragraphs>79</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2015-10-09T10:47:38Z</cp:lastPrinted>
  <dcterms:created xsi:type="dcterms:W3CDTF">2015-10-06T11:34:12Z</dcterms:created>
  <dcterms:modified xsi:type="dcterms:W3CDTF">2016-05-20T14:43:47Z</dcterms:modified>
</cp:coreProperties>
</file>